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56" r:id="rId2"/>
    <p:sldId id="803" r:id="rId3"/>
    <p:sldId id="1068" r:id="rId4"/>
    <p:sldId id="1197" r:id="rId5"/>
    <p:sldId id="1046" r:id="rId6"/>
    <p:sldId id="608" r:id="rId7"/>
    <p:sldId id="1026" r:id="rId8"/>
    <p:sldId id="1030" r:id="rId9"/>
    <p:sldId id="1027" r:id="rId10"/>
    <p:sldId id="1072" r:id="rId11"/>
    <p:sldId id="1073" r:id="rId12"/>
    <p:sldId id="1031" r:id="rId13"/>
    <p:sldId id="1048" r:id="rId14"/>
    <p:sldId id="1049" r:id="rId15"/>
    <p:sldId id="1074" r:id="rId16"/>
    <p:sldId id="1075" r:id="rId17"/>
    <p:sldId id="1076" r:id="rId18"/>
    <p:sldId id="1077" r:id="rId19"/>
    <p:sldId id="1078" r:id="rId20"/>
    <p:sldId id="1079" r:id="rId21"/>
    <p:sldId id="1080" r:id="rId22"/>
    <p:sldId id="1081" r:id="rId23"/>
    <p:sldId id="1082" r:id="rId24"/>
    <p:sldId id="1083" r:id="rId25"/>
    <p:sldId id="1084" r:id="rId26"/>
    <p:sldId id="1085" r:id="rId27"/>
    <p:sldId id="1086" r:id="rId28"/>
    <p:sldId id="1087" r:id="rId29"/>
    <p:sldId id="1088" r:id="rId30"/>
    <p:sldId id="1089" r:id="rId31"/>
    <p:sldId id="1090" r:id="rId32"/>
    <p:sldId id="1091" r:id="rId33"/>
    <p:sldId id="1092" r:id="rId34"/>
    <p:sldId id="1093" r:id="rId35"/>
    <p:sldId id="1094" r:id="rId36"/>
    <p:sldId id="1160" r:id="rId37"/>
    <p:sldId id="1095" r:id="rId38"/>
    <p:sldId id="1096" r:id="rId39"/>
    <p:sldId id="1097" r:id="rId40"/>
    <p:sldId id="1098" r:id="rId41"/>
    <p:sldId id="1099" r:id="rId42"/>
    <p:sldId id="1100" r:id="rId43"/>
    <p:sldId id="1101" r:id="rId44"/>
    <p:sldId id="1102" r:id="rId45"/>
    <p:sldId id="1103" r:id="rId46"/>
    <p:sldId id="1104" r:id="rId47"/>
    <p:sldId id="1105" r:id="rId48"/>
    <p:sldId id="1106" r:id="rId49"/>
    <p:sldId id="1107" r:id="rId50"/>
    <p:sldId id="1109" r:id="rId51"/>
    <p:sldId id="1110" r:id="rId52"/>
    <p:sldId id="1111" r:id="rId53"/>
    <p:sldId id="1112" r:id="rId54"/>
    <p:sldId id="1113" r:id="rId55"/>
    <p:sldId id="1161" r:id="rId56"/>
    <p:sldId id="1108" r:id="rId57"/>
    <p:sldId id="1162" r:id="rId58"/>
    <p:sldId id="1166" r:id="rId59"/>
    <p:sldId id="1164" r:id="rId60"/>
    <p:sldId id="1165" r:id="rId61"/>
    <p:sldId id="1114" r:id="rId62"/>
    <p:sldId id="1115" r:id="rId63"/>
    <p:sldId id="1116" r:id="rId64"/>
    <p:sldId id="1117" r:id="rId65"/>
    <p:sldId id="1118" r:id="rId66"/>
    <p:sldId id="1119" r:id="rId67"/>
    <p:sldId id="1179" r:id="rId68"/>
    <p:sldId id="1180" r:id="rId69"/>
    <p:sldId id="1120" r:id="rId70"/>
    <p:sldId id="1122" r:id="rId71"/>
    <p:sldId id="1181" r:id="rId72"/>
    <p:sldId id="1198" r:id="rId73"/>
    <p:sldId id="1200" r:id="rId74"/>
    <p:sldId id="1199" r:id="rId75"/>
    <p:sldId id="1201" r:id="rId76"/>
    <p:sldId id="949" r:id="rId77"/>
    <p:sldId id="950" r:id="rId78"/>
    <p:sldId id="1047" r:id="rId79"/>
    <p:sldId id="957" r:id="rId80"/>
    <p:sldId id="1129" r:id="rId81"/>
    <p:sldId id="1130" r:id="rId82"/>
    <p:sldId id="1132" r:id="rId83"/>
    <p:sldId id="1133" r:id="rId84"/>
    <p:sldId id="960" r:id="rId85"/>
    <p:sldId id="1131" r:id="rId86"/>
    <p:sldId id="1134" r:id="rId87"/>
    <p:sldId id="962" r:id="rId88"/>
    <p:sldId id="963" r:id="rId89"/>
    <p:sldId id="1013" r:id="rId90"/>
    <p:sldId id="1135" r:id="rId91"/>
    <p:sldId id="1136" r:id="rId92"/>
    <p:sldId id="1137" r:id="rId93"/>
    <p:sldId id="1182" r:id="rId94"/>
    <p:sldId id="1187" r:id="rId95"/>
    <p:sldId id="1138" r:id="rId96"/>
    <p:sldId id="1186" r:id="rId97"/>
    <p:sldId id="1183" r:id="rId98"/>
    <p:sldId id="1184" r:id="rId99"/>
    <p:sldId id="1185" r:id="rId100"/>
    <p:sldId id="1188" r:id="rId101"/>
    <p:sldId id="1139" r:id="rId102"/>
    <p:sldId id="1189" r:id="rId103"/>
    <p:sldId id="1190" r:id="rId104"/>
    <p:sldId id="1191" r:id="rId105"/>
    <p:sldId id="1202" r:id="rId106"/>
    <p:sldId id="1141" r:id="rId107"/>
    <p:sldId id="1192" r:id="rId108"/>
    <p:sldId id="1142" r:id="rId109"/>
    <p:sldId id="1143" r:id="rId110"/>
    <p:sldId id="1144" r:id="rId111"/>
    <p:sldId id="1145" r:id="rId112"/>
    <p:sldId id="1146" r:id="rId113"/>
    <p:sldId id="1147" r:id="rId114"/>
    <p:sldId id="1151" r:id="rId115"/>
    <p:sldId id="1152" r:id="rId116"/>
    <p:sldId id="1153" r:id="rId117"/>
    <p:sldId id="1154" r:id="rId118"/>
    <p:sldId id="1155" r:id="rId119"/>
    <p:sldId id="1167" r:id="rId120"/>
    <p:sldId id="1168" r:id="rId121"/>
    <p:sldId id="1169" r:id="rId122"/>
    <p:sldId id="1170" r:id="rId123"/>
    <p:sldId id="1171" r:id="rId124"/>
    <p:sldId id="1172" r:id="rId125"/>
    <p:sldId id="1173" r:id="rId126"/>
    <p:sldId id="1174" r:id="rId127"/>
    <p:sldId id="1175" r:id="rId128"/>
    <p:sldId id="1176" r:id="rId129"/>
    <p:sldId id="1177" r:id="rId130"/>
    <p:sldId id="940" r:id="rId131"/>
    <p:sldId id="1053" r:id="rId132"/>
    <p:sldId id="1051" r:id="rId133"/>
    <p:sldId id="1052" r:id="rId134"/>
    <p:sldId id="1203" r:id="rId135"/>
    <p:sldId id="1205" r:id="rId136"/>
    <p:sldId id="1207" r:id="rId137"/>
    <p:sldId id="1208" r:id="rId138"/>
    <p:sldId id="1209" r:id="rId139"/>
    <p:sldId id="1193" r:id="rId140"/>
    <p:sldId id="1194" r:id="rId141"/>
    <p:sldId id="1196" r:id="rId142"/>
    <p:sldId id="1054" r:id="rId143"/>
    <p:sldId id="1157" r:id="rId144"/>
    <p:sldId id="1210" r:id="rId145"/>
    <p:sldId id="1211" r:id="rId146"/>
    <p:sldId id="1212" r:id="rId147"/>
    <p:sldId id="1213" r:id="rId148"/>
    <p:sldId id="939" r:id="rId149"/>
    <p:sldId id="1055" r:id="rId150"/>
    <p:sldId id="1056" r:id="rId151"/>
    <p:sldId id="1195" r:id="rId152"/>
    <p:sldId id="1057" r:id="rId153"/>
    <p:sldId id="1058" r:id="rId154"/>
    <p:sldId id="1059" r:id="rId155"/>
    <p:sldId id="1061" r:id="rId156"/>
    <p:sldId id="1062" r:id="rId157"/>
    <p:sldId id="1063" r:id="rId158"/>
    <p:sldId id="1069" r:id="rId159"/>
    <p:sldId id="1070" r:id="rId160"/>
    <p:sldId id="1071" r:id="rId161"/>
    <p:sldId id="1067" r:id="rId162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>
        <p:scale>
          <a:sx n="75" d="100"/>
          <a:sy n="75" d="100"/>
        </p:scale>
        <p:origin x="-72" y="-720"/>
      </p:cViewPr>
      <p:guideLst>
        <p:guide orient="horz" pos="3702"/>
        <p:guide pos="340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1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2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446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288132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/</a:t>
            </a:r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1200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com Aplicações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Dezembro 2019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72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products-statistical-working-papers/-/KS-TC-18-002" TargetMode="External"/><Relationship Id="rId2" Type="http://schemas.openxmlformats.org/officeDocument/2006/relationships/hyperlink" Target="https://github.com/jsollari/EUhackathon2017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6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38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4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6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600" b="1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r>
              <a:rPr lang="pt-PT" sz="3600" b="1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com Aplicações</a:t>
            </a:r>
            <a:endParaRPr lang="pt-PT" sz="36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Dezembro de 2019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44209" y="4077072"/>
            <a:ext cx="189507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Campos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generalização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359995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previsões usam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previsões usam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Cube 18"/>
          <p:cNvSpPr/>
          <p:nvPr/>
        </p:nvSpPr>
        <p:spPr bwMode="auto">
          <a:xfrm>
            <a:off x="5004088" y="4005104"/>
            <a:ext cx="360000" cy="36000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55976" y="2204864"/>
            <a:ext cx="2376264" cy="792088"/>
            <a:chOff x="2915816" y="3068960"/>
            <a:chExt cx="2376264" cy="792088"/>
          </a:xfrm>
        </p:grpSpPr>
        <p:sp>
          <p:nvSpPr>
            <p:cNvPr id="21" name="Can 20"/>
            <p:cNvSpPr/>
            <p:nvPr/>
          </p:nvSpPr>
          <p:spPr bwMode="auto">
            <a:xfrm>
              <a:off x="2915816" y="3212976"/>
              <a:ext cx="46800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8" name="Cube 17"/>
            <p:cNvSpPr/>
            <p:nvPr/>
          </p:nvSpPr>
          <p:spPr bwMode="auto">
            <a:xfrm>
              <a:off x="3779912" y="3068960"/>
              <a:ext cx="360000" cy="46800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Cube 14"/>
            <p:cNvSpPr/>
            <p:nvPr/>
          </p:nvSpPr>
          <p:spPr bwMode="auto">
            <a:xfrm>
              <a:off x="3347904" y="3284984"/>
              <a:ext cx="360000" cy="36000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7" name="Cube 16"/>
            <p:cNvSpPr/>
            <p:nvPr/>
          </p:nvSpPr>
          <p:spPr bwMode="auto">
            <a:xfrm>
              <a:off x="3095872" y="3501040"/>
              <a:ext cx="324000" cy="288000"/>
            </a:xfrm>
            <a:prstGeom prst="cube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2" name="Can 21"/>
            <p:cNvSpPr/>
            <p:nvPr/>
          </p:nvSpPr>
          <p:spPr bwMode="auto">
            <a:xfrm>
              <a:off x="4932040" y="3140968"/>
              <a:ext cx="360040" cy="360040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3" name="Can 22"/>
            <p:cNvSpPr/>
            <p:nvPr/>
          </p:nvSpPr>
          <p:spPr bwMode="auto">
            <a:xfrm>
              <a:off x="4427984" y="3068960"/>
              <a:ext cx="360040" cy="468000"/>
            </a:xfrm>
            <a:prstGeom prst="can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4" name="Can 23"/>
            <p:cNvSpPr/>
            <p:nvPr/>
          </p:nvSpPr>
          <p:spPr bwMode="auto">
            <a:xfrm>
              <a:off x="3923928" y="3356992"/>
              <a:ext cx="360040" cy="25200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5" name="Can 24"/>
            <p:cNvSpPr/>
            <p:nvPr/>
          </p:nvSpPr>
          <p:spPr bwMode="auto">
            <a:xfrm>
              <a:off x="4824056" y="3284984"/>
              <a:ext cx="252000" cy="46800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6" name="Cube 15"/>
            <p:cNvSpPr/>
            <p:nvPr/>
          </p:nvSpPr>
          <p:spPr bwMode="auto">
            <a:xfrm>
              <a:off x="4248016" y="3501048"/>
              <a:ext cx="468000" cy="3600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0" name="Can 19"/>
            <p:cNvSpPr/>
            <p:nvPr/>
          </p:nvSpPr>
          <p:spPr bwMode="auto">
            <a:xfrm>
              <a:off x="3707904" y="3429000"/>
              <a:ext cx="36004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</p:grpSp>
      <p:sp>
        <p:nvSpPr>
          <p:cNvPr id="27" name="Can 26"/>
          <p:cNvSpPr/>
          <p:nvPr/>
        </p:nvSpPr>
        <p:spPr bwMode="auto">
          <a:xfrm>
            <a:off x="5940152" y="4005064"/>
            <a:ext cx="360040" cy="36004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220072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084168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6804248" y="2549222"/>
            <a:ext cx="194421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Conjunto de Treino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Modelo</a:t>
            </a:r>
          </a:p>
        </p:txBody>
      </p:sp>
      <p:sp>
        <p:nvSpPr>
          <p:cNvPr id="2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9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260" name="Picture 4" descr="C:\Users\joao.lopes\Documents\Projects\2019\2019.08.13_formacao_DAA2019\images\svm_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en-GB" sz="2800" i="1" dirty="0" smtClean="0">
                <a:solidFill>
                  <a:schemeClr val="bg2"/>
                </a:solidFill>
                <a:latin typeface="Humnst777 BT" pitchFamily="34" charset="0"/>
              </a:rPr>
              <a:t>Regression</a:t>
            </a:r>
            <a:endParaRPr lang="en-GB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831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3.33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pic>
        <p:nvPicPr>
          <p:cNvPr id="2156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894" y="2484090"/>
            <a:ext cx="55054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 bwMode="auto">
          <a:xfrm>
            <a:off x="1479127" y="4356298"/>
            <a:ext cx="22778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532643" y="417056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envelope</a:t>
            </a:r>
            <a:endParaRPr lang="en-US" sz="1600" dirty="0">
              <a:latin typeface="Humnst777 B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6516216" y="3996258"/>
            <a:ext cx="144016" cy="72008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314249" y="4725144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 = 0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99481" y="2946430"/>
            <a:ext cx="1854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pt-PT" sz="16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pt-PT" sz="16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 + 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5796136" y="2492896"/>
            <a:ext cx="288032" cy="648072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940152" y="2132856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 != 0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6804248" y="2492968"/>
            <a:ext cx="288032" cy="64800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756991" y="3573016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83968" y="4918247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4441047" y="4716338"/>
            <a:ext cx="94440" cy="198706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979712" y="4815691"/>
            <a:ext cx="2461335" cy="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479127" y="4646414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1979712" y="3663016"/>
            <a:ext cx="1697803" cy="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1479127" y="3450486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282" name="Picture 2" descr="C:\Users\joao.lopes\Documents\Projects\2019\2019.08.13_formacao_DAA2019\images\svm_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91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306" name="Picture 2" descr="C:\Users\joao.lopes\Documents\Projects\2019\2019.08.13_formacao_DAA2019\images\svm_8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Linear SVM</a:t>
            </a:r>
          </a:p>
          <a:p>
            <a:pPr algn="just"/>
            <a:r>
              <a:rPr lang="el-GR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330" name="Picture 2" descr="C:\Users\joao.lopes\Documents\Projects\2019\2019.08.13_formacao_DAA2019\images\svm_9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Linear SVM</a:t>
            </a:r>
          </a:p>
          <a:p>
            <a:pPr algn="just"/>
            <a:r>
              <a:rPr lang="el-GR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</a:t>
            </a:r>
          </a:p>
          <a:p>
            <a:pPr algn="just"/>
            <a:endParaRPr lang="pt-PT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sz="2000" b="1" dirty="0" err="1" smtClean="0">
                <a:solidFill>
                  <a:srgbClr val="FF0000"/>
                </a:solidFill>
                <a:latin typeface="Humnst777 BT" pitchFamily="34" charset="0"/>
              </a:rPr>
              <a:t>Least-Squares</a:t>
            </a:r>
            <a:endParaRPr lang="pt-PT" sz="2000" b="1" dirty="0" smtClean="0">
              <a:solidFill>
                <a:srgbClr val="FF0000"/>
              </a:solidFill>
              <a:latin typeface="Humnst777 BT" pitchFamily="34" charset="0"/>
            </a:endParaRPr>
          </a:p>
          <a:p>
            <a:pPr algn="just"/>
            <a:endParaRPr lang="pt-PT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custo da classificação errada (soft-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contínua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</a:t>
            </a:r>
            <a:r>
              <a:rPr lang="pt-PT" sz="2000" i="1" dirty="0" smtClean="0">
                <a:solidFill>
                  <a:schemeClr val="tx1"/>
                </a:solidFill>
                <a:latin typeface="Humanst521 BT"/>
              </a:rPr>
              <a:t>-</a:t>
            </a:r>
            <a:r>
              <a:rPr lang="pt-PT" sz="2000" i="1" dirty="0" err="1" smtClean="0">
                <a:solidFill>
                  <a:schemeClr val="tx1"/>
                </a:solidFill>
                <a:latin typeface="Humanst521 BT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o tamanho do “envelope” que define a “linha de regressão”.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aos dados sem necessidade da sua discriminação prévia;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não tem problemas de convergência local, garantindo a procura pelo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parâmetros ajustados dos modelos não-lineares são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Falta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objectividade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da função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320" y="2008659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os seguintes pontos: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94354"/>
              </p:ext>
            </p:extLst>
          </p:nvPr>
        </p:nvGraphicFramePr>
        <p:xfrm>
          <a:off x="899592" y="2561312"/>
          <a:ext cx="25202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39552" y="4797152"/>
            <a:ext cx="820814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Qual é 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paralelo ao eixo do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 a maior margem?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Este será o melhor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28035"/>
              </p:ext>
            </p:extLst>
          </p:nvPr>
        </p:nvGraphicFramePr>
        <p:xfrm>
          <a:off x="3923928" y="2561312"/>
          <a:ext cx="25202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4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186" name="Picture 2" descr="C:\Users\joao.lopes\Documents\Projects\2019\2019.08.13_formacao_DAA2019\images\rapidminer_8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2968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"e1071"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Recoding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dummy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tmp1,tmp2,trainset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02" name="Picture 2" descr="C:\Users\joao.lopes\Documents\Projects\2019\2019.08.13_formacao_DAA2019\images\concept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197968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precisão e exactidão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37016" y="4923745"/>
            <a:ext cx="806723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conceitos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são antagónicos;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Mas é comum que para obter uma maior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 tenha que “sacrificar”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k-NN, Árvores de decisão).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tmp1,tmp2,testset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SVM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svm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.,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</a:t>
            </a:r>
            <a:r>
              <a:rPr lang="pt-PT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scaling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stored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"C-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#SVM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algorithm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"radial"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type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gamma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gamma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#C-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constant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tolerance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0.001)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convergence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epsilon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3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540000" y="2160000"/>
            <a:ext cx="8064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Algoritmos que se inspiram em processos que ocorrem na </a:t>
            </a:r>
            <a:r>
              <a:rPr lang="pt-PT" sz="2000" dirty="0" smtClean="0">
                <a:solidFill>
                  <a:schemeClr val="accent2"/>
                </a:solidFill>
              </a:rPr>
              <a:t>Natureza</a:t>
            </a:r>
            <a:r>
              <a:rPr lang="pt-PT" sz="20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Usados quando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métodos matemáticos tradicionais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podem ser usados ou são demasiado “dispendiosos”;</a:t>
            </a: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Algoritmos desenvolvidos para </a:t>
            </a:r>
            <a:r>
              <a:rPr lang="pt-PT" sz="2000" dirty="0" smtClean="0">
                <a:solidFill>
                  <a:schemeClr val="accent2"/>
                </a:solidFill>
              </a:rPr>
              <a:t>procura e otimização</a:t>
            </a:r>
            <a:r>
              <a:rPr lang="pt-PT" sz="2000" dirty="0" smtClean="0">
                <a:solidFill>
                  <a:schemeClr val="tx1"/>
                </a:solidFill>
              </a:rPr>
              <a:t> (i.e.  seleção do melhor elemento de um conjunto);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São normalmente constituídos por </a:t>
            </a:r>
            <a:r>
              <a:rPr lang="pt-PT" sz="2000" dirty="0" smtClean="0">
                <a:solidFill>
                  <a:schemeClr val="accent2"/>
                </a:solidFill>
              </a:rPr>
              <a:t>heurísticas de procura </a:t>
            </a:r>
            <a:r>
              <a:rPr lang="pt-PT" sz="2000" dirty="0" smtClean="0">
                <a:solidFill>
                  <a:schemeClr val="tx1"/>
                </a:solidFill>
              </a:rPr>
              <a:t>acopladas a funções de custo (</a:t>
            </a:r>
            <a:r>
              <a:rPr lang="pt-PT" sz="2000" dirty="0" smtClean="0">
                <a:solidFill>
                  <a:schemeClr val="accent2"/>
                </a:solidFill>
              </a:rPr>
              <a:t>minimização</a:t>
            </a:r>
            <a:r>
              <a:rPr lang="pt-PT" sz="2000" dirty="0" smtClean="0">
                <a:solidFill>
                  <a:schemeClr val="tx1"/>
                </a:solidFill>
              </a:rPr>
              <a:t>) ou de </a:t>
            </a:r>
            <a:r>
              <a:rPr lang="pt-PT" sz="2000" i="1" dirty="0" smtClean="0">
                <a:solidFill>
                  <a:schemeClr val="tx1"/>
                </a:solidFill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</a:rPr>
              <a:t> (</a:t>
            </a:r>
            <a:r>
              <a:rPr lang="pt-PT" sz="2000" dirty="0" smtClean="0">
                <a:solidFill>
                  <a:schemeClr val="accent2"/>
                </a:solidFill>
              </a:rPr>
              <a:t>maximização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pPr algn="just">
              <a:spcBef>
                <a:spcPts val="600"/>
              </a:spcBef>
            </a:pP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inteligência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enxames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computação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b="1" dirty="0" smtClean="0">
              <a:solidFill>
                <a:schemeClr val="tx1"/>
              </a:solidFill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539948" y="2160612"/>
            <a:ext cx="8064500" cy="4076700"/>
          </a:xfrm>
          <a:prstGeom prst="rect">
            <a:avLst/>
          </a:prstGeom>
          <a:noFill/>
        </p:spPr>
        <p:txBody>
          <a:bodyPr/>
          <a:lstStyle/>
          <a:p>
            <a:pPr marL="0" indent="0">
              <a:buNone/>
            </a:pPr>
            <a:r>
              <a:rPr lang="pt-PT" altLang="en-GB" sz="2000" b="1" dirty="0" smtClean="0">
                <a:latin typeface="Humanst521 BT"/>
              </a:rPr>
              <a:t>Inteligência de Enxames (e.g. </a:t>
            </a:r>
            <a:r>
              <a:rPr lang="pt-PT" altLang="en-GB" sz="2000" b="1" i="1" dirty="0" err="1" smtClean="0">
                <a:latin typeface="Humanst521 BT"/>
              </a:rPr>
              <a:t>Particle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Swarm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Optimization</a:t>
            </a:r>
            <a:r>
              <a:rPr lang="pt-PT" altLang="en-GB" sz="2000" b="1" i="1" dirty="0" smtClean="0">
                <a:latin typeface="Humanst521 BT"/>
              </a:rPr>
              <a:t>)</a:t>
            </a:r>
          </a:p>
          <a:p>
            <a:pPr marL="0" indent="0">
              <a:buNone/>
            </a:pPr>
            <a:r>
              <a:rPr lang="pt-PT" altLang="en-GB" sz="2000" dirty="0" smtClean="0">
                <a:latin typeface="Humanst521 BT"/>
              </a:rPr>
              <a:t>Baseada na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inteligência </a:t>
            </a:r>
            <a:r>
              <a:rPr lang="pt-PT" altLang="en-GB" sz="2000" dirty="0" err="1" smtClean="0">
                <a:solidFill>
                  <a:schemeClr val="accent2"/>
                </a:solidFill>
                <a:latin typeface="Humanst521 BT"/>
              </a:rPr>
              <a:t>colectiva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 </a:t>
            </a:r>
            <a:r>
              <a:rPr lang="pt-PT" altLang="en-GB" sz="2000" dirty="0" smtClean="0">
                <a:latin typeface="Humanst521 BT"/>
              </a:rPr>
              <a:t>de uma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 smtClean="0">
                <a:latin typeface="Humanst521 BT"/>
              </a:rPr>
              <a:t> que interagem a nível local. Os agentes são caracterizados pela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posição</a:t>
            </a:r>
            <a:r>
              <a:rPr lang="pt-PT" altLang="en-GB" sz="2000" dirty="0" smtClean="0">
                <a:latin typeface="Humanst521 BT"/>
              </a:rPr>
              <a:t> e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velocidade</a:t>
            </a:r>
            <a:r>
              <a:rPr lang="pt-PT" altLang="en-GB" sz="2000" dirty="0" smtClean="0">
                <a:latin typeface="Humanst521 BT"/>
              </a:rPr>
              <a:t>, e são influenciados pelo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seu conhecimento </a:t>
            </a:r>
            <a:r>
              <a:rPr lang="pt-PT" altLang="en-GB" sz="2000" dirty="0" smtClean="0">
                <a:latin typeface="Humanst521 BT"/>
              </a:rPr>
              <a:t>e pelo conhecimento da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vizinhança</a:t>
            </a:r>
            <a:r>
              <a:rPr lang="pt-PT" altLang="en-GB" sz="2000" dirty="0" smtClean="0">
                <a:latin typeface="Humanst521 BT"/>
              </a:rPr>
              <a:t>.</a:t>
            </a:r>
          </a:p>
          <a:p>
            <a:pPr marL="0" indent="0">
              <a:buNone/>
            </a:pPr>
            <a:endParaRPr lang="pt-PT" altLang="en-GB" sz="2000" dirty="0">
              <a:latin typeface="Humanst521 BT"/>
            </a:endParaRPr>
          </a:p>
          <a:p>
            <a:pPr marL="0" indent="0">
              <a:buNone/>
            </a:pPr>
            <a:r>
              <a:rPr lang="pt-PT" altLang="en-GB" sz="2000" b="1" dirty="0">
                <a:latin typeface="Humanst521 BT"/>
              </a:rPr>
              <a:t>Computação Evolutiva (e.g. Algoritmos Genéticos)</a:t>
            </a:r>
          </a:p>
          <a:p>
            <a:pPr marL="0" indent="0">
              <a:buNone/>
            </a:pPr>
            <a:r>
              <a:rPr lang="pt-PT" altLang="en-GB" sz="2000" dirty="0">
                <a:latin typeface="Humanst521 BT"/>
              </a:rPr>
              <a:t>Baseada na evolução natural dos 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sistemas biológicos</a:t>
            </a:r>
            <a:r>
              <a:rPr lang="pt-PT" altLang="en-GB" sz="2000" dirty="0">
                <a:latin typeface="Humanst521 BT"/>
              </a:rPr>
              <a:t>, em que uma 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>
                <a:latin typeface="Humanst521 BT"/>
              </a:rPr>
              <a:t> em evolução (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mutação</a:t>
            </a:r>
            <a:r>
              <a:rPr lang="pt-PT" altLang="en-GB" sz="2000" dirty="0">
                <a:latin typeface="Humanst521 BT"/>
              </a:rPr>
              <a:t>) é </a:t>
            </a:r>
            <a:r>
              <a:rPr lang="pt-PT" altLang="en-GB" sz="2000" dirty="0" err="1">
                <a:latin typeface="Humanst521 BT"/>
              </a:rPr>
              <a:t>selecionada</a:t>
            </a:r>
            <a:r>
              <a:rPr lang="pt-PT" altLang="en-GB" sz="2000" dirty="0">
                <a:latin typeface="Humanst521 BT"/>
              </a:rPr>
              <a:t> (</a:t>
            </a:r>
            <a:r>
              <a:rPr lang="pt-PT" altLang="en-GB" sz="2000" dirty="0" err="1">
                <a:solidFill>
                  <a:schemeClr val="accent2"/>
                </a:solidFill>
                <a:latin typeface="Humanst521 BT"/>
              </a:rPr>
              <a:t>seleção</a:t>
            </a:r>
            <a:r>
              <a:rPr lang="pt-PT" altLang="en-GB" sz="2000" dirty="0">
                <a:latin typeface="Humanst521 BT"/>
              </a:rPr>
              <a:t>) e troca informação entre si (</a:t>
            </a:r>
            <a:r>
              <a:rPr lang="pt-PT" altLang="en-GB" sz="2000" dirty="0" err="1">
                <a:solidFill>
                  <a:schemeClr val="accent2"/>
                </a:solidFill>
                <a:latin typeface="Humanst521 BT"/>
              </a:rPr>
              <a:t>crossover</a:t>
            </a:r>
            <a:r>
              <a:rPr lang="pt-PT" altLang="en-GB" sz="2000" dirty="0">
                <a:latin typeface="Humanst521 BT"/>
              </a:rPr>
              <a:t>).</a:t>
            </a:r>
          </a:p>
          <a:p>
            <a:pPr marL="0" indent="0">
              <a:buNone/>
            </a:pPr>
            <a:endParaRPr lang="pt-PT" altLang="en-GB" sz="2000" dirty="0" smtClean="0">
              <a:latin typeface="Humanst521 BT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15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Proposto em 1995 por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Everhart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Kennedy;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comportamento de grupo de animais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bandos de aves, cardumes de peixes);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populações de agentes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(tal como 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AGs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explorar iterativamente o espaço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atributos até atingir determinada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agente (ou partícula)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interage com a sua vizinhança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influenciando a sua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trajectória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posições no espaço de atributos é caracterizada por uma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deve ser minimizada.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partícula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posição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actual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</a:t>
            </a:r>
          </a:p>
          <a:p>
            <a:pPr algn="just"/>
            <a:r>
              <a:rPr lang="pt-PT" sz="2000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i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 da vizinhança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velocidade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inércia dinâmica (facilita procura)</a:t>
            </a:r>
          </a:p>
          <a:p>
            <a:pPr algn="just"/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coeficientes de aceleração (impõe o peso dos componentes)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custo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5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95380040"/>
              </p:ext>
            </p:extLst>
          </p:nvPr>
        </p:nvGraphicFramePr>
        <p:xfrm>
          <a:off x="2805893" y="2702630"/>
          <a:ext cx="4108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294" name="Equation" r:id="rId3" imgW="2311200" imgH="228600" progId="Equation.3">
                  <p:embed/>
                </p:oleObj>
              </mc:Choice>
              <mc:Fallback>
                <p:oleObj name="Equation" r:id="rId3" imgW="23112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893" y="2702630"/>
                        <a:ext cx="41084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12"/>
          <p:cNvSpPr txBox="1">
            <a:spLocks noChangeArrowheads="1"/>
          </p:cNvSpPr>
          <p:nvPr/>
        </p:nvSpPr>
        <p:spPr bwMode="auto">
          <a:xfrm>
            <a:off x="540000" y="2160000"/>
            <a:ext cx="3236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velocidade: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675269" name="Object 5"/>
          <p:cNvGraphicFramePr>
            <a:graphicFrameLocks noGrp="1" noChangeAspect="1"/>
          </p:cNvGraphicFramePr>
          <p:nvPr/>
        </p:nvGraphicFramePr>
        <p:xfrm>
          <a:off x="3851920" y="4941168"/>
          <a:ext cx="14430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295" name="Equation" r:id="rId5" imgW="761760" imgH="228600" progId="Equation.3">
                  <p:embed/>
                </p:oleObj>
              </mc:Choice>
              <mc:Fallback>
                <p:oleObj name="Equation" r:id="rId5" imgW="76176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941168"/>
                        <a:ext cx="1443037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405230" y="3748970"/>
            <a:ext cx="2678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cognitiva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2699792" y="331692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inércia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5417280" y="3284984"/>
            <a:ext cx="2323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social</a:t>
            </a:r>
            <a:endParaRPr lang="pt-PT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4759341" y="3109030"/>
            <a:ext cx="0" cy="6800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170434" y="3140968"/>
            <a:ext cx="321446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6228184" y="3140968"/>
            <a:ext cx="350632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539552" y="4397042"/>
            <a:ext cx="28937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posição: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2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39551" y="5692715"/>
            <a:ext cx="50679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- A </a:t>
            </a:r>
            <a:r>
              <a:rPr lang="pt-PT" sz="2000" dirty="0" smtClean="0">
                <a:solidFill>
                  <a:schemeClr val="accent2"/>
                </a:solidFill>
              </a:rPr>
              <a:t>função custo</a:t>
            </a:r>
            <a:r>
              <a:rPr lang="pt-PT" sz="2000" dirty="0" smtClean="0">
                <a:solidFill>
                  <a:schemeClr val="tx1"/>
                </a:solidFill>
              </a:rPr>
              <a:t> 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</a:rPr>
              <a:t> actua em 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 e em  </a:t>
            </a:r>
            <a:r>
              <a:rPr lang="pt-PT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.</a:t>
            </a:r>
            <a:endParaRPr lang="pt-P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partículas;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velocidade inicial das partículas;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cada partícula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&lt;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i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min(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vizinhança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Actualização_da_velocidade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Actualização_da_posição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tendencialmente mais eficiente que os AG;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Alguma dificuldade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selecionar os parâmetros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dos modelos (que influenciam posição e velocidade)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construção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algum cuidado;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intensas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PSO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err="1" smtClean="0">
                <a:solidFill>
                  <a:schemeClr val="bg2"/>
                </a:solidFill>
              </a:rPr>
              <a:t>Algoritmos</a:t>
            </a:r>
            <a:r>
              <a:rPr lang="en-US" sz="3800" dirty="0" smtClean="0">
                <a:solidFill>
                  <a:schemeClr val="bg2"/>
                </a:solidFill>
              </a:rPr>
              <a:t> </a:t>
            </a:r>
            <a:r>
              <a:rPr lang="en-US" sz="3800" dirty="0" err="1" smtClean="0">
                <a:solidFill>
                  <a:schemeClr val="bg2"/>
                </a:solidFill>
              </a:rPr>
              <a:t>Genéticos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evolução natural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sistemas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biológicos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(popularizados por John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Holland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nos anos 70);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população de soluções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agentes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cada uma constituída por sequências de variáveis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 Cada solução tem valores diferentes para cada variável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populações de soluções são avaliadas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geram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novas gerações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soluções;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população evolui ao longo das gerações através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mecanismos evolutivos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…).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426" name="Picture 2" descr="C:\Users\joao.lopes\Documents\Projects\2019\2019.08.13_formacao_DAA2019\images\concept_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39" y="2197968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sub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- 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sobre-ajustamento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03487" y="4941168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extrai pouco conhecimento;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não constrói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Mecanismos evolutivos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“melhores” soluções passam para a geração seguinte; 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troca de informação entre soluções;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transferência de informação entre gerações é imperfeita;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outros (e.g. Migração):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entrada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soluções novas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população.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04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indivíduo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valores dos atributos (cromossoma)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- Parâmetros do modelo evolutivo: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mutação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</a:t>
            </a:r>
            <a:r>
              <a:rPr lang="pt-PT" sz="2000" i="1" dirty="0" smtClean="0">
                <a:solidFill>
                  <a:schemeClr val="tx1"/>
                </a:solidFill>
                <a:latin typeface="Humnst777 BT"/>
              </a:rPr>
              <a:t>fitness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indivíduos;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Avaliar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cada indivíduo;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Selecionar pais através da sua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entre pais;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mutações aos pais;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0444" y="2133600"/>
            <a:ext cx="4319588" cy="3095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Um </a:t>
            </a:r>
            <a:r>
              <a:rPr lang="en-US" sz="2000" dirty="0" err="1" smtClean="0">
                <a:latin typeface="Humnst777 BT"/>
              </a:rPr>
              <a:t>explorador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vai</a:t>
            </a:r>
            <a:r>
              <a:rPr lang="en-US" sz="2000" dirty="0" smtClean="0">
                <a:latin typeface="Humnst777 BT"/>
              </a:rPr>
              <a:t> para a </a:t>
            </a:r>
            <a:r>
              <a:rPr lang="en-US" sz="2000" dirty="0" err="1" smtClean="0">
                <a:latin typeface="Humnst777 BT"/>
              </a:rPr>
              <a:t>selva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Mochila com </a:t>
            </a:r>
            <a:r>
              <a:rPr lang="en-US" sz="2000" dirty="0" err="1" smtClean="0">
                <a:latin typeface="Humnst777 BT"/>
              </a:rPr>
              <a:t>capacidade</a:t>
            </a:r>
            <a:r>
              <a:rPr lang="en-US" sz="2000" dirty="0" smtClean="0">
                <a:latin typeface="Humnst777 BT"/>
              </a:rPr>
              <a:t> de 20Kg;</a:t>
            </a: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</a:t>
            </a:r>
            <a:r>
              <a:rPr lang="en-US" sz="2000" dirty="0" err="1" smtClean="0">
                <a:latin typeface="Humnst777 BT"/>
              </a:rPr>
              <a:t>Conjunto</a:t>
            </a:r>
            <a:r>
              <a:rPr lang="en-US" sz="2000" dirty="0" smtClean="0">
                <a:latin typeface="Humnst777 BT"/>
              </a:rPr>
              <a:t> de </a:t>
            </a:r>
            <a:r>
              <a:rPr lang="en-US" sz="2000" dirty="0" err="1" smtClean="0">
                <a:latin typeface="Humnst777 BT"/>
              </a:rPr>
              <a:t>itens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caracterizados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por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pontos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 de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sobrevivência</a:t>
            </a:r>
            <a:r>
              <a:rPr lang="en-US" sz="2000" dirty="0" smtClean="0">
                <a:latin typeface="Humnst777 BT"/>
              </a:rPr>
              <a:t> e 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peso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buNone/>
            </a:pPr>
            <a:r>
              <a:rPr lang="pt-PT" sz="2000" dirty="0" smtClean="0">
                <a:latin typeface="Humnst777 BT"/>
              </a:rPr>
              <a:t>- Qual o melhor conjunto de itens?</a:t>
            </a:r>
          </a:p>
          <a:p>
            <a:pPr lvl="0"/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é um problema de otimização clássico do século XIX. 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987536"/>
              </p:ext>
            </p:extLst>
          </p:nvPr>
        </p:nvGraphicFramePr>
        <p:xfrm>
          <a:off x="4860032" y="1988840"/>
          <a:ext cx="3491877" cy="3384376"/>
        </p:xfrm>
        <a:graphic>
          <a:graphicData uri="http://schemas.openxmlformats.org/drawingml/2006/table">
            <a:tbl>
              <a:tblPr/>
              <a:tblGrid>
                <a:gridCol w="1187621"/>
                <a:gridCol w="1152128"/>
                <a:gridCol w="1152128"/>
              </a:tblGrid>
              <a:tr h="742233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SURV. PTS.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WEIGHT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pocketknife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beans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potatoes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unions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sleeping</a:t>
                      </a:r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bag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7.00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rope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compass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948" y="2133600"/>
            <a:ext cx="8064500" cy="406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O número possível de instâncias é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2</a:t>
            </a:r>
            <a:r>
              <a:rPr lang="pt-PT" sz="2000" baseline="30000" dirty="0" smtClean="0">
                <a:solidFill>
                  <a:schemeClr val="accent2"/>
                </a:solidFill>
                <a:latin typeface="Humnst777 BT"/>
              </a:rPr>
              <a:t>7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=128</a:t>
            </a:r>
            <a:r>
              <a:rPr lang="pt-PT" sz="2000" dirty="0" smtClean="0">
                <a:latin typeface="Humnst777 BT"/>
              </a:rPr>
              <a:t>;</a:t>
            </a:r>
          </a:p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Maximizar</a:t>
            </a:r>
            <a:r>
              <a:rPr lang="pt-PT" sz="2000" dirty="0" smtClean="0">
                <a:latin typeface="Humnst777 BT"/>
              </a:rPr>
              <a:t> pontos de sobrevivência, mas mantendo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peso &lt; 20Kg</a:t>
            </a:r>
            <a:r>
              <a:rPr lang="pt-PT" sz="2000" dirty="0" smtClean="0">
                <a:latin typeface="Humnst777 BT"/>
              </a:rPr>
              <a:t>.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pt-PT" sz="2000" dirty="0" smtClean="0">
                <a:latin typeface="Humnst777 BT"/>
              </a:rPr>
              <a:t>Exemplos de instâncias: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spcBef>
                <a:spcPts val="600"/>
              </a:spcBef>
            </a:pPr>
            <a:endParaRPr lang="pt-PT" sz="2000" dirty="0" smtClean="0">
              <a:latin typeface="Humnst777 BT"/>
            </a:endParaRPr>
          </a:p>
          <a:p>
            <a:pPr marL="0" lvl="0" indent="0">
              <a:spcBef>
                <a:spcPts val="600"/>
              </a:spcBef>
            </a:pPr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68311"/>
              </p:ext>
            </p:extLst>
          </p:nvPr>
        </p:nvGraphicFramePr>
        <p:xfrm>
          <a:off x="611560" y="3717032"/>
          <a:ext cx="7992888" cy="1013460"/>
        </p:xfrm>
        <a:graphic>
          <a:graphicData uri="http://schemas.openxmlformats.org/drawingml/2006/table">
            <a:tbl>
              <a:tblPr/>
              <a:tblGrid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pkt-knife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beans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potatoes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unions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sleep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bag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rope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compass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Fitness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é um problema de otimização clássico do século XIX. 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facilmente interpretável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paralelizável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(i.e. redução de tempo de computação).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Rapidez de convergência depende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do modelo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tratamento analítico;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de variáveis utilizado influencia grandemente a intensidade computacional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1.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Crie 10 instâncias para o “problema no </a:t>
            </a:r>
            <a:r>
              <a:rPr lang="pt-PT" sz="2000" i="1" dirty="0" err="1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”. Considere uma taxa de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seleção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de 50% (as melhores 5 instâncias contribuem com 2 cópias cada). Como </a:t>
            </a:r>
            <a:r>
              <a:rPr lang="pt-PT" sz="2000" i="1" dirty="0" err="1">
                <a:solidFill>
                  <a:schemeClr val="tx1"/>
                </a:solidFill>
                <a:latin typeface="Humnst777 BT"/>
              </a:rPr>
              <a:t>crossover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, escolha 3 pares diferentes das instâncias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selecionadas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e troque os últimos 3 genes. Finalmente, insira uma mutação aleatória em cada instância. Repita o processo 2 vezes e indique a solução final.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"GA"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data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"pocketknife"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"beans"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"potatoes"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"unions"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"sleepingbag"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"rope"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"compass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capacity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pt-PT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binary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chromosome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pcrossover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0.8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pmutation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elitism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individuals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sure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generations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"genes"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random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SGA@solution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solution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#Plot model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SGA@summary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,type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 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"iteration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lwd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SGA@fitness,ylab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"blue"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critérios de paragem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preditivos são tipicamente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iteração ajusta o modelo ao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Critérios de paragem do ajustamento: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	i) número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iterações máximo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atingido;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erro reduz-se abaixo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limiar de erro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modelo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 é alterado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Humnst777 BT" pitchFamily="34" charset="0"/>
              </a:rPr>
              <a:t>EU BD Hackathon 2017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2856"/>
            <a:ext cx="8064000" cy="41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Objectivo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ajudar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a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definir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políticas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sobre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endParaRPr lang="en-GB" sz="2000" dirty="0" smtClean="0">
              <a:solidFill>
                <a:srgbClr val="000000"/>
              </a:solidFill>
              <a:latin typeface="Humnst777 BT"/>
            </a:endParaRP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Organização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Humnst777 BT"/>
              </a:rPr>
              <a:t>Eurostat and 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CEDEFOP</a:t>
            </a: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Projecto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Caracterização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Mercado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Estabelecer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associações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entre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indicadores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relevantes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(e.g.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Mobilidade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na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UE) 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características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endParaRPr lang="en-GB" sz="2000" b="1" dirty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2"/>
              </a:rPr>
              <a:t>https://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2"/>
              </a:rPr>
              <a:t>github.com/jsollari/EUhackathon2017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3"/>
              </a:rPr>
              <a:t>https://ec.europa.eu/eurostat/web/products-statistical-working-papers/-/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3"/>
              </a:rPr>
              <a:t>KS-TC-18-002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750" y="2143884"/>
            <a:ext cx="763423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demográfica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estrutura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ganhos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gastos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públicos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rendimento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condições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vida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emprego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contas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nacionais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  <a:buFont typeface="Wingdings" pitchFamily="2" charset="2"/>
              <a:buChar char="§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38161" y="2143884"/>
            <a:ext cx="8210303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endParaRPr lang="en-GB" sz="2000" dirty="0" smtClean="0">
              <a:solidFill>
                <a:srgbClr val="0F0F0F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occupation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and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activity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education level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activity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76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variables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Mobilidade Laboral na UE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552" y="2132856"/>
            <a:ext cx="763423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“lfso_14leeow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força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laboral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</a:t>
            </a:r>
          </a:p>
          <a:p>
            <a:pPr>
              <a:buClr>
                <a:srgbClr val="CC0000"/>
              </a:buClr>
            </a:pPr>
            <a:r>
              <a:rPr lang="en-GB" sz="2000" dirty="0">
                <a:solidFill>
                  <a:schemeClr val="tx1"/>
                </a:solidFill>
                <a:latin typeface="Humnst777 BT" pitchFamily="34" charset="0"/>
              </a:rPr>
              <a:t>subjects: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Humnst777 BT" pitchFamily="34" charset="0"/>
              </a:rPr>
              <a:t>25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NUTS0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)</a:t>
            </a:r>
            <a:endParaRPr lang="en-GB" sz="2000" b="1" dirty="0">
              <a:solidFill>
                <a:srgbClr val="003366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2212" name="Picture 4" descr="C:\Users\joao.lopes\Documents\Projects\2019\2019.08.13_formacao_DAA2019\images\rapidminer_9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4" y="2021929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3234" name="Picture 2" descr="C:\Users\joao.lopes\Documents\Projects\2019\2019.08.13_formacao_DAA2019\images\rapidminer_10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39620"/>
            <a:ext cx="542925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282" name="Picture 2" descr="C:\Users\joao.lopes\Documents\Projects\2019\2019.08.13_formacao_DAA2019\images\rapidminer_9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021928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306" name="Picture 2" descr="C:\Users\joao.lopes\Documents\Projects\2019\2019.08.13_formacao_DAA2019\images\rapidminer_9_5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27" y="2021929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330" name="Picture 2" descr="C:\Users\joao.lopes\Documents\Projects\2019\2019.08.13_formacao_DAA2019\images\rapidminer_9_6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27" y="2016919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READ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data/lmktattract.csv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(file=f1,header=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main1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"Labour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market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attractiveness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title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rbind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light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light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normal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]))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dark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rownames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colours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EU28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450" name="Picture 2" descr="C:\Users\joao.lopes\Documents\Projects\2019\2019.08.13_formacao_DAA2019\images\concept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47" y="198884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 60"/>
          <p:cNvSpPr/>
          <p:nvPr/>
        </p:nvSpPr>
        <p:spPr bwMode="auto">
          <a:xfrm>
            <a:off x="5715000" y="3717925"/>
            <a:ext cx="444500" cy="968375"/>
          </a:xfrm>
          <a:custGeom>
            <a:avLst/>
            <a:gdLst>
              <a:gd name="connsiteX0" fmla="*/ 0 w 444500"/>
              <a:gd name="connsiteY0" fmla="*/ 0 h 968375"/>
              <a:gd name="connsiteX1" fmla="*/ 190500 w 444500"/>
              <a:gd name="connsiteY1" fmla="*/ 200025 h 968375"/>
              <a:gd name="connsiteX2" fmla="*/ 307975 w 444500"/>
              <a:gd name="connsiteY2" fmla="*/ 501650 h 968375"/>
              <a:gd name="connsiteX3" fmla="*/ 381000 w 444500"/>
              <a:gd name="connsiteY3" fmla="*/ 809625 h 968375"/>
              <a:gd name="connsiteX4" fmla="*/ 444500 w 444500"/>
              <a:gd name="connsiteY4" fmla="*/ 968375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968375">
                <a:moveTo>
                  <a:pt x="0" y="0"/>
                </a:moveTo>
                <a:cubicBezTo>
                  <a:pt x="69585" y="58208"/>
                  <a:pt x="139171" y="116417"/>
                  <a:pt x="190500" y="200025"/>
                </a:cubicBezTo>
                <a:cubicBezTo>
                  <a:pt x="241829" y="283633"/>
                  <a:pt x="276225" y="400050"/>
                  <a:pt x="307975" y="501650"/>
                </a:cubicBezTo>
                <a:cubicBezTo>
                  <a:pt x="339725" y="603250"/>
                  <a:pt x="358246" y="731838"/>
                  <a:pt x="381000" y="809625"/>
                </a:cubicBezTo>
                <a:cubicBezTo>
                  <a:pt x="403754" y="887412"/>
                  <a:pt x="424127" y="927893"/>
                  <a:pt x="444500" y="968375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máximos locais e globais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040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greedy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stochastic</a:t>
            </a:r>
            <a:r>
              <a:rPr lang="pt-PT" sz="2000" i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climbing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C00000"/>
                </a:solidFill>
                <a:latin typeface="Humnst777 BT" pitchFamily="34" charset="0"/>
              </a:rPr>
              <a:t>simulated</a:t>
            </a:r>
            <a:r>
              <a:rPr lang="pt-PT" sz="2000" i="1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C00000"/>
                </a:solidFill>
                <a:latin typeface="Humnst777 BT" pitchFamily="34" charset="0"/>
              </a:rPr>
              <a:t>annealing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03848" y="5229200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adaptado de Headlessplatter (2007) “Local_maximum.png”</a:t>
            </a:r>
            <a:endParaRPr lang="pt-PT" sz="1600" dirty="0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6132566" y="2937644"/>
            <a:ext cx="581606" cy="1758950"/>
          </a:xfrm>
          <a:custGeom>
            <a:avLst/>
            <a:gdLst>
              <a:gd name="connsiteX0" fmla="*/ 23759 w 581606"/>
              <a:gd name="connsiteY0" fmla="*/ 1758950 h 1758950"/>
              <a:gd name="connsiteX1" fmla="*/ 26934 w 581606"/>
              <a:gd name="connsiteY1" fmla="*/ 1724025 h 1758950"/>
              <a:gd name="connsiteX2" fmla="*/ 33284 w 581606"/>
              <a:gd name="connsiteY2" fmla="*/ 1711325 h 1758950"/>
              <a:gd name="connsiteX3" fmla="*/ 42809 w 581606"/>
              <a:gd name="connsiteY3" fmla="*/ 1708150 h 1758950"/>
              <a:gd name="connsiteX4" fmla="*/ 42809 w 581606"/>
              <a:gd name="connsiteY4" fmla="*/ 1673225 h 1758950"/>
              <a:gd name="connsiteX5" fmla="*/ 33284 w 581606"/>
              <a:gd name="connsiteY5" fmla="*/ 1670050 h 1758950"/>
              <a:gd name="connsiteX6" fmla="*/ 20584 w 581606"/>
              <a:gd name="connsiteY6" fmla="*/ 1654175 h 1758950"/>
              <a:gd name="connsiteX7" fmla="*/ 7884 w 581606"/>
              <a:gd name="connsiteY7" fmla="*/ 1641475 h 1758950"/>
              <a:gd name="connsiteX8" fmla="*/ 1534 w 581606"/>
              <a:gd name="connsiteY8" fmla="*/ 1631950 h 1758950"/>
              <a:gd name="connsiteX9" fmla="*/ 14234 w 581606"/>
              <a:gd name="connsiteY9" fmla="*/ 1616075 h 1758950"/>
              <a:gd name="connsiteX10" fmla="*/ 17409 w 581606"/>
              <a:gd name="connsiteY10" fmla="*/ 1597025 h 1758950"/>
              <a:gd name="connsiteX11" fmla="*/ 49159 w 581606"/>
              <a:gd name="connsiteY11" fmla="*/ 1581150 h 1758950"/>
              <a:gd name="connsiteX12" fmla="*/ 61859 w 581606"/>
              <a:gd name="connsiteY12" fmla="*/ 1574800 h 1758950"/>
              <a:gd name="connsiteX13" fmla="*/ 55509 w 581606"/>
              <a:gd name="connsiteY13" fmla="*/ 1539875 h 1758950"/>
              <a:gd name="connsiteX14" fmla="*/ 52334 w 581606"/>
              <a:gd name="connsiteY14" fmla="*/ 1527175 h 1758950"/>
              <a:gd name="connsiteX15" fmla="*/ 42809 w 581606"/>
              <a:gd name="connsiteY15" fmla="*/ 1520825 h 1758950"/>
              <a:gd name="connsiteX16" fmla="*/ 30109 w 581606"/>
              <a:gd name="connsiteY16" fmla="*/ 1508125 h 1758950"/>
              <a:gd name="connsiteX17" fmla="*/ 26934 w 581606"/>
              <a:gd name="connsiteY17" fmla="*/ 1498600 h 1758950"/>
              <a:gd name="connsiteX18" fmla="*/ 36459 w 581606"/>
              <a:gd name="connsiteY18" fmla="*/ 1492250 h 1758950"/>
              <a:gd name="connsiteX19" fmla="*/ 45984 w 581606"/>
              <a:gd name="connsiteY19" fmla="*/ 1489075 h 1758950"/>
              <a:gd name="connsiteX20" fmla="*/ 49159 w 581606"/>
              <a:gd name="connsiteY20" fmla="*/ 1479550 h 1758950"/>
              <a:gd name="connsiteX21" fmla="*/ 65034 w 581606"/>
              <a:gd name="connsiteY21" fmla="*/ 1460500 h 1758950"/>
              <a:gd name="connsiteX22" fmla="*/ 71384 w 581606"/>
              <a:gd name="connsiteY22" fmla="*/ 1450975 h 1758950"/>
              <a:gd name="connsiteX23" fmla="*/ 61859 w 581606"/>
              <a:gd name="connsiteY23" fmla="*/ 1428750 h 1758950"/>
              <a:gd name="connsiteX24" fmla="*/ 55509 w 581606"/>
              <a:gd name="connsiteY24" fmla="*/ 1400175 h 1758950"/>
              <a:gd name="connsiteX25" fmla="*/ 84084 w 581606"/>
              <a:gd name="connsiteY25" fmla="*/ 1374775 h 1758950"/>
              <a:gd name="connsiteX26" fmla="*/ 84084 w 581606"/>
              <a:gd name="connsiteY26" fmla="*/ 1374775 h 1758950"/>
              <a:gd name="connsiteX27" fmla="*/ 96784 w 581606"/>
              <a:gd name="connsiteY27" fmla="*/ 1365250 h 1758950"/>
              <a:gd name="connsiteX28" fmla="*/ 99959 w 581606"/>
              <a:gd name="connsiteY28" fmla="*/ 1327150 h 1758950"/>
              <a:gd name="connsiteX29" fmla="*/ 90434 w 581606"/>
              <a:gd name="connsiteY29" fmla="*/ 1320800 h 1758950"/>
              <a:gd name="connsiteX30" fmla="*/ 77734 w 581606"/>
              <a:gd name="connsiteY30" fmla="*/ 1317625 h 1758950"/>
              <a:gd name="connsiteX31" fmla="*/ 80909 w 581606"/>
              <a:gd name="connsiteY31" fmla="*/ 1282700 h 1758950"/>
              <a:gd name="connsiteX32" fmla="*/ 93609 w 581606"/>
              <a:gd name="connsiteY32" fmla="*/ 1266825 h 1758950"/>
              <a:gd name="connsiteX33" fmla="*/ 112659 w 581606"/>
              <a:gd name="connsiteY33" fmla="*/ 1260475 h 1758950"/>
              <a:gd name="connsiteX34" fmla="*/ 138059 w 581606"/>
              <a:gd name="connsiteY34" fmla="*/ 1247775 h 1758950"/>
              <a:gd name="connsiteX35" fmla="*/ 141234 w 581606"/>
              <a:gd name="connsiteY35" fmla="*/ 1200150 h 1758950"/>
              <a:gd name="connsiteX36" fmla="*/ 128534 w 581606"/>
              <a:gd name="connsiteY36" fmla="*/ 1196975 h 1758950"/>
              <a:gd name="connsiteX37" fmla="*/ 119009 w 581606"/>
              <a:gd name="connsiteY37" fmla="*/ 1190625 h 1758950"/>
              <a:gd name="connsiteX38" fmla="*/ 122184 w 581606"/>
              <a:gd name="connsiteY38" fmla="*/ 1146175 h 1758950"/>
              <a:gd name="connsiteX39" fmla="*/ 144409 w 581606"/>
              <a:gd name="connsiteY39" fmla="*/ 1136650 h 1758950"/>
              <a:gd name="connsiteX40" fmla="*/ 163459 w 581606"/>
              <a:gd name="connsiteY40" fmla="*/ 1123950 h 1758950"/>
              <a:gd name="connsiteX41" fmla="*/ 182509 w 581606"/>
              <a:gd name="connsiteY41" fmla="*/ 1108075 h 1758950"/>
              <a:gd name="connsiteX42" fmla="*/ 179334 w 581606"/>
              <a:gd name="connsiteY42" fmla="*/ 1069975 h 1758950"/>
              <a:gd name="connsiteX43" fmla="*/ 176159 w 581606"/>
              <a:gd name="connsiteY43" fmla="*/ 1060450 h 1758950"/>
              <a:gd name="connsiteX44" fmla="*/ 166634 w 581606"/>
              <a:gd name="connsiteY44" fmla="*/ 1054100 h 1758950"/>
              <a:gd name="connsiteX45" fmla="*/ 176159 w 581606"/>
              <a:gd name="connsiteY45" fmla="*/ 1035050 h 1758950"/>
              <a:gd name="connsiteX46" fmla="*/ 185684 w 581606"/>
              <a:gd name="connsiteY46" fmla="*/ 1031875 h 1758950"/>
              <a:gd name="connsiteX47" fmla="*/ 201559 w 581606"/>
              <a:gd name="connsiteY47" fmla="*/ 1000125 h 1758950"/>
              <a:gd name="connsiteX48" fmla="*/ 211084 w 581606"/>
              <a:gd name="connsiteY48" fmla="*/ 996950 h 1758950"/>
              <a:gd name="connsiteX49" fmla="*/ 214259 w 581606"/>
              <a:gd name="connsiteY49" fmla="*/ 987425 h 1758950"/>
              <a:gd name="connsiteX50" fmla="*/ 195209 w 581606"/>
              <a:gd name="connsiteY50" fmla="*/ 974725 h 1758950"/>
              <a:gd name="connsiteX51" fmla="*/ 195209 w 581606"/>
              <a:gd name="connsiteY51" fmla="*/ 933450 h 1758950"/>
              <a:gd name="connsiteX52" fmla="*/ 204734 w 581606"/>
              <a:gd name="connsiteY52" fmla="*/ 930275 h 1758950"/>
              <a:gd name="connsiteX53" fmla="*/ 214259 w 581606"/>
              <a:gd name="connsiteY53" fmla="*/ 920750 h 1758950"/>
              <a:gd name="connsiteX54" fmla="*/ 220609 w 581606"/>
              <a:gd name="connsiteY54" fmla="*/ 911225 h 1758950"/>
              <a:gd name="connsiteX55" fmla="*/ 239659 w 581606"/>
              <a:gd name="connsiteY55" fmla="*/ 904875 h 1758950"/>
              <a:gd name="connsiteX56" fmla="*/ 242834 w 581606"/>
              <a:gd name="connsiteY56" fmla="*/ 895350 h 1758950"/>
              <a:gd name="connsiteX57" fmla="*/ 230134 w 581606"/>
              <a:gd name="connsiteY57" fmla="*/ 860425 h 1758950"/>
              <a:gd name="connsiteX58" fmla="*/ 220609 w 581606"/>
              <a:gd name="connsiteY58" fmla="*/ 854075 h 1758950"/>
              <a:gd name="connsiteX59" fmla="*/ 217434 w 581606"/>
              <a:gd name="connsiteY59" fmla="*/ 838200 h 1758950"/>
              <a:gd name="connsiteX60" fmla="*/ 223784 w 581606"/>
              <a:gd name="connsiteY60" fmla="*/ 812800 h 1758950"/>
              <a:gd name="connsiteX61" fmla="*/ 230134 w 581606"/>
              <a:gd name="connsiteY61" fmla="*/ 793750 h 1758950"/>
              <a:gd name="connsiteX62" fmla="*/ 258709 w 581606"/>
              <a:gd name="connsiteY62" fmla="*/ 768350 h 1758950"/>
              <a:gd name="connsiteX63" fmla="*/ 242834 w 581606"/>
              <a:gd name="connsiteY63" fmla="*/ 736600 h 1758950"/>
              <a:gd name="connsiteX64" fmla="*/ 226959 w 581606"/>
              <a:gd name="connsiteY64" fmla="*/ 723900 h 1758950"/>
              <a:gd name="connsiteX65" fmla="*/ 236484 w 581606"/>
              <a:gd name="connsiteY65" fmla="*/ 692150 h 1758950"/>
              <a:gd name="connsiteX66" fmla="*/ 246009 w 581606"/>
              <a:gd name="connsiteY66" fmla="*/ 688975 h 1758950"/>
              <a:gd name="connsiteX67" fmla="*/ 249184 w 581606"/>
              <a:gd name="connsiteY67" fmla="*/ 679450 h 1758950"/>
              <a:gd name="connsiteX68" fmla="*/ 258709 w 581606"/>
              <a:gd name="connsiteY68" fmla="*/ 676275 h 1758950"/>
              <a:gd name="connsiteX69" fmla="*/ 271409 w 581606"/>
              <a:gd name="connsiteY69" fmla="*/ 669925 h 1758950"/>
              <a:gd name="connsiteX70" fmla="*/ 290459 w 581606"/>
              <a:gd name="connsiteY70" fmla="*/ 660400 h 1758950"/>
              <a:gd name="connsiteX71" fmla="*/ 284109 w 581606"/>
              <a:gd name="connsiteY71" fmla="*/ 644525 h 1758950"/>
              <a:gd name="connsiteX72" fmla="*/ 277759 w 581606"/>
              <a:gd name="connsiteY72" fmla="*/ 625475 h 1758950"/>
              <a:gd name="connsiteX73" fmla="*/ 271409 w 581606"/>
              <a:gd name="connsiteY73" fmla="*/ 615950 h 1758950"/>
              <a:gd name="connsiteX74" fmla="*/ 265059 w 581606"/>
              <a:gd name="connsiteY74" fmla="*/ 581025 h 1758950"/>
              <a:gd name="connsiteX75" fmla="*/ 258709 w 581606"/>
              <a:gd name="connsiteY75" fmla="*/ 571500 h 1758950"/>
              <a:gd name="connsiteX76" fmla="*/ 265059 w 581606"/>
              <a:gd name="connsiteY76" fmla="*/ 561975 h 1758950"/>
              <a:gd name="connsiteX77" fmla="*/ 274584 w 581606"/>
              <a:gd name="connsiteY77" fmla="*/ 558800 h 1758950"/>
              <a:gd name="connsiteX78" fmla="*/ 284109 w 581606"/>
              <a:gd name="connsiteY78" fmla="*/ 552450 h 1758950"/>
              <a:gd name="connsiteX79" fmla="*/ 322209 w 581606"/>
              <a:gd name="connsiteY79" fmla="*/ 546100 h 1758950"/>
              <a:gd name="connsiteX80" fmla="*/ 350784 w 581606"/>
              <a:gd name="connsiteY80" fmla="*/ 536575 h 1758950"/>
              <a:gd name="connsiteX81" fmla="*/ 347609 w 581606"/>
              <a:gd name="connsiteY81" fmla="*/ 498475 h 1758950"/>
              <a:gd name="connsiteX82" fmla="*/ 344434 w 581606"/>
              <a:gd name="connsiteY82" fmla="*/ 488950 h 1758950"/>
              <a:gd name="connsiteX83" fmla="*/ 334909 w 581606"/>
              <a:gd name="connsiteY83" fmla="*/ 463550 h 1758950"/>
              <a:gd name="connsiteX84" fmla="*/ 338084 w 581606"/>
              <a:gd name="connsiteY84" fmla="*/ 450850 h 1758950"/>
              <a:gd name="connsiteX85" fmla="*/ 357134 w 581606"/>
              <a:gd name="connsiteY85" fmla="*/ 447675 h 1758950"/>
              <a:gd name="connsiteX86" fmla="*/ 376184 w 581606"/>
              <a:gd name="connsiteY86" fmla="*/ 441325 h 1758950"/>
              <a:gd name="connsiteX87" fmla="*/ 385709 w 581606"/>
              <a:gd name="connsiteY87" fmla="*/ 434975 h 1758950"/>
              <a:gd name="connsiteX88" fmla="*/ 401584 w 581606"/>
              <a:gd name="connsiteY88" fmla="*/ 431800 h 1758950"/>
              <a:gd name="connsiteX89" fmla="*/ 411109 w 581606"/>
              <a:gd name="connsiteY89" fmla="*/ 428625 h 1758950"/>
              <a:gd name="connsiteX90" fmla="*/ 407934 w 581606"/>
              <a:gd name="connsiteY90" fmla="*/ 419100 h 1758950"/>
              <a:gd name="connsiteX91" fmla="*/ 401584 w 581606"/>
              <a:gd name="connsiteY91" fmla="*/ 371475 h 1758950"/>
              <a:gd name="connsiteX92" fmla="*/ 388884 w 581606"/>
              <a:gd name="connsiteY92" fmla="*/ 352425 h 1758950"/>
              <a:gd name="connsiteX93" fmla="*/ 382534 w 581606"/>
              <a:gd name="connsiteY93" fmla="*/ 342900 h 1758950"/>
              <a:gd name="connsiteX94" fmla="*/ 388884 w 581606"/>
              <a:gd name="connsiteY94" fmla="*/ 317500 h 1758950"/>
              <a:gd name="connsiteX95" fmla="*/ 392059 w 581606"/>
              <a:gd name="connsiteY95" fmla="*/ 307975 h 1758950"/>
              <a:gd name="connsiteX96" fmla="*/ 411109 w 581606"/>
              <a:gd name="connsiteY96" fmla="*/ 298450 h 1758950"/>
              <a:gd name="connsiteX97" fmla="*/ 430159 w 581606"/>
              <a:gd name="connsiteY97" fmla="*/ 295275 h 1758950"/>
              <a:gd name="connsiteX98" fmla="*/ 442859 w 581606"/>
              <a:gd name="connsiteY98" fmla="*/ 288925 h 1758950"/>
              <a:gd name="connsiteX99" fmla="*/ 442859 w 581606"/>
              <a:gd name="connsiteY99" fmla="*/ 257175 h 1758950"/>
              <a:gd name="connsiteX100" fmla="*/ 433334 w 581606"/>
              <a:gd name="connsiteY100" fmla="*/ 254000 h 1758950"/>
              <a:gd name="connsiteX101" fmla="*/ 420634 w 581606"/>
              <a:gd name="connsiteY101" fmla="*/ 215900 h 1758950"/>
              <a:gd name="connsiteX102" fmla="*/ 442859 w 581606"/>
              <a:gd name="connsiteY102" fmla="*/ 203200 h 1758950"/>
              <a:gd name="connsiteX103" fmla="*/ 465084 w 581606"/>
              <a:gd name="connsiteY103" fmla="*/ 196850 h 1758950"/>
              <a:gd name="connsiteX104" fmla="*/ 474609 w 581606"/>
              <a:gd name="connsiteY104" fmla="*/ 190500 h 1758950"/>
              <a:gd name="connsiteX105" fmla="*/ 474609 w 581606"/>
              <a:gd name="connsiteY105" fmla="*/ 168275 h 1758950"/>
              <a:gd name="connsiteX106" fmla="*/ 468259 w 581606"/>
              <a:gd name="connsiteY106" fmla="*/ 158750 h 1758950"/>
              <a:gd name="connsiteX107" fmla="*/ 461909 w 581606"/>
              <a:gd name="connsiteY107" fmla="*/ 139700 h 1758950"/>
              <a:gd name="connsiteX108" fmla="*/ 468259 w 581606"/>
              <a:gd name="connsiteY108" fmla="*/ 130175 h 1758950"/>
              <a:gd name="connsiteX109" fmla="*/ 474609 w 581606"/>
              <a:gd name="connsiteY109" fmla="*/ 111125 h 1758950"/>
              <a:gd name="connsiteX110" fmla="*/ 493659 w 581606"/>
              <a:gd name="connsiteY110" fmla="*/ 104775 h 1758950"/>
              <a:gd name="connsiteX111" fmla="*/ 503184 w 581606"/>
              <a:gd name="connsiteY111" fmla="*/ 101600 h 1758950"/>
              <a:gd name="connsiteX112" fmla="*/ 525409 w 581606"/>
              <a:gd name="connsiteY112" fmla="*/ 98425 h 1758950"/>
              <a:gd name="connsiteX113" fmla="*/ 531759 w 581606"/>
              <a:gd name="connsiteY113" fmla="*/ 60325 h 1758950"/>
              <a:gd name="connsiteX114" fmla="*/ 541284 w 581606"/>
              <a:gd name="connsiteY114" fmla="*/ 38100 h 1758950"/>
              <a:gd name="connsiteX115" fmla="*/ 573034 w 581606"/>
              <a:gd name="connsiteY115" fmla="*/ 25400 h 1758950"/>
              <a:gd name="connsiteX116" fmla="*/ 579384 w 581606"/>
              <a:gd name="connsiteY116" fmla="*/ 15875 h 1758950"/>
              <a:gd name="connsiteX117" fmla="*/ 563509 w 581606"/>
              <a:gd name="connsiteY117" fmla="*/ 3175 h 1758950"/>
              <a:gd name="connsiteX118" fmla="*/ 563509 w 581606"/>
              <a:gd name="connsiteY118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81606" h="1758950">
                <a:moveTo>
                  <a:pt x="23759" y="1758950"/>
                </a:moveTo>
                <a:cubicBezTo>
                  <a:pt x="19704" y="1738677"/>
                  <a:pt x="18340" y="1745509"/>
                  <a:pt x="26934" y="1724025"/>
                </a:cubicBezTo>
                <a:cubicBezTo>
                  <a:pt x="28692" y="1719631"/>
                  <a:pt x="29937" y="1714672"/>
                  <a:pt x="33284" y="1711325"/>
                </a:cubicBezTo>
                <a:cubicBezTo>
                  <a:pt x="35651" y="1708958"/>
                  <a:pt x="39634" y="1709208"/>
                  <a:pt x="42809" y="1708150"/>
                </a:cubicBezTo>
                <a:cubicBezTo>
                  <a:pt x="47140" y="1695157"/>
                  <a:pt x="50331" y="1690150"/>
                  <a:pt x="42809" y="1673225"/>
                </a:cubicBezTo>
                <a:cubicBezTo>
                  <a:pt x="41450" y="1670167"/>
                  <a:pt x="36459" y="1671108"/>
                  <a:pt x="33284" y="1670050"/>
                </a:cubicBezTo>
                <a:cubicBezTo>
                  <a:pt x="25304" y="1646109"/>
                  <a:pt x="36997" y="1674691"/>
                  <a:pt x="20584" y="1654175"/>
                </a:cubicBezTo>
                <a:cubicBezTo>
                  <a:pt x="8269" y="1638781"/>
                  <a:pt x="28666" y="1648402"/>
                  <a:pt x="7884" y="1641475"/>
                </a:cubicBezTo>
                <a:cubicBezTo>
                  <a:pt x="5767" y="1638300"/>
                  <a:pt x="2161" y="1635714"/>
                  <a:pt x="1534" y="1631950"/>
                </a:cubicBezTo>
                <a:cubicBezTo>
                  <a:pt x="0" y="1622748"/>
                  <a:pt x="8669" y="1619785"/>
                  <a:pt x="14234" y="1616075"/>
                </a:cubicBezTo>
                <a:cubicBezTo>
                  <a:pt x="15292" y="1609725"/>
                  <a:pt x="13717" y="1602299"/>
                  <a:pt x="17409" y="1597025"/>
                </a:cubicBezTo>
                <a:cubicBezTo>
                  <a:pt x="27859" y="1582096"/>
                  <a:pt x="36048" y="1586067"/>
                  <a:pt x="49159" y="1581150"/>
                </a:cubicBezTo>
                <a:cubicBezTo>
                  <a:pt x="53591" y="1579488"/>
                  <a:pt x="57626" y="1576917"/>
                  <a:pt x="61859" y="1574800"/>
                </a:cubicBezTo>
                <a:cubicBezTo>
                  <a:pt x="59561" y="1561014"/>
                  <a:pt x="58467" y="1553188"/>
                  <a:pt x="55509" y="1539875"/>
                </a:cubicBezTo>
                <a:cubicBezTo>
                  <a:pt x="54562" y="1535615"/>
                  <a:pt x="54755" y="1530806"/>
                  <a:pt x="52334" y="1527175"/>
                </a:cubicBezTo>
                <a:cubicBezTo>
                  <a:pt x="50217" y="1524000"/>
                  <a:pt x="45984" y="1522942"/>
                  <a:pt x="42809" y="1520825"/>
                </a:cubicBezTo>
                <a:cubicBezTo>
                  <a:pt x="34342" y="1495425"/>
                  <a:pt x="47042" y="1525058"/>
                  <a:pt x="30109" y="1508125"/>
                </a:cubicBezTo>
                <a:cubicBezTo>
                  <a:pt x="27742" y="1505758"/>
                  <a:pt x="27992" y="1501775"/>
                  <a:pt x="26934" y="1498600"/>
                </a:cubicBezTo>
                <a:cubicBezTo>
                  <a:pt x="30109" y="1496483"/>
                  <a:pt x="33046" y="1493957"/>
                  <a:pt x="36459" y="1492250"/>
                </a:cubicBezTo>
                <a:cubicBezTo>
                  <a:pt x="39452" y="1490753"/>
                  <a:pt x="43617" y="1491442"/>
                  <a:pt x="45984" y="1489075"/>
                </a:cubicBezTo>
                <a:cubicBezTo>
                  <a:pt x="48351" y="1486708"/>
                  <a:pt x="47841" y="1482626"/>
                  <a:pt x="49159" y="1479550"/>
                </a:cubicBezTo>
                <a:cubicBezTo>
                  <a:pt x="55604" y="1464511"/>
                  <a:pt x="52870" y="1468609"/>
                  <a:pt x="65034" y="1460500"/>
                </a:cubicBezTo>
                <a:cubicBezTo>
                  <a:pt x="67151" y="1457325"/>
                  <a:pt x="70844" y="1454753"/>
                  <a:pt x="71384" y="1450975"/>
                </a:cubicBezTo>
                <a:cubicBezTo>
                  <a:pt x="72852" y="1440696"/>
                  <a:pt x="65760" y="1436551"/>
                  <a:pt x="61859" y="1428750"/>
                </a:cubicBezTo>
                <a:cubicBezTo>
                  <a:pt x="57951" y="1420934"/>
                  <a:pt x="56728" y="1407492"/>
                  <a:pt x="55509" y="1400175"/>
                </a:cubicBezTo>
                <a:cubicBezTo>
                  <a:pt x="72506" y="1388844"/>
                  <a:pt x="62336" y="1396523"/>
                  <a:pt x="84084" y="1374775"/>
                </a:cubicBezTo>
                <a:lnTo>
                  <a:pt x="84084" y="1374775"/>
                </a:lnTo>
                <a:lnTo>
                  <a:pt x="96784" y="1365250"/>
                </a:lnTo>
                <a:cubicBezTo>
                  <a:pt x="101613" y="1350762"/>
                  <a:pt x="107655" y="1342541"/>
                  <a:pt x="99959" y="1327150"/>
                </a:cubicBezTo>
                <a:cubicBezTo>
                  <a:pt x="98252" y="1323737"/>
                  <a:pt x="93941" y="1322303"/>
                  <a:pt x="90434" y="1320800"/>
                </a:cubicBezTo>
                <a:cubicBezTo>
                  <a:pt x="86423" y="1319081"/>
                  <a:pt x="81967" y="1318683"/>
                  <a:pt x="77734" y="1317625"/>
                </a:cubicBezTo>
                <a:cubicBezTo>
                  <a:pt x="71937" y="1300233"/>
                  <a:pt x="73389" y="1310273"/>
                  <a:pt x="80909" y="1282700"/>
                </a:cubicBezTo>
                <a:cubicBezTo>
                  <a:pt x="83640" y="1272688"/>
                  <a:pt x="83182" y="1271459"/>
                  <a:pt x="93609" y="1266825"/>
                </a:cubicBezTo>
                <a:cubicBezTo>
                  <a:pt x="99726" y="1264107"/>
                  <a:pt x="106672" y="1263468"/>
                  <a:pt x="112659" y="1260475"/>
                </a:cubicBezTo>
                <a:lnTo>
                  <a:pt x="138059" y="1247775"/>
                </a:lnTo>
                <a:cubicBezTo>
                  <a:pt x="142068" y="1241761"/>
                  <a:pt x="171933" y="1207825"/>
                  <a:pt x="141234" y="1200150"/>
                </a:cubicBezTo>
                <a:lnTo>
                  <a:pt x="128534" y="1196975"/>
                </a:lnTo>
                <a:cubicBezTo>
                  <a:pt x="125359" y="1194858"/>
                  <a:pt x="121126" y="1193800"/>
                  <a:pt x="119009" y="1190625"/>
                </a:cubicBezTo>
                <a:cubicBezTo>
                  <a:pt x="111576" y="1179475"/>
                  <a:pt x="119036" y="1152471"/>
                  <a:pt x="122184" y="1146175"/>
                </a:cubicBezTo>
                <a:cubicBezTo>
                  <a:pt x="124630" y="1141284"/>
                  <a:pt x="139761" y="1139232"/>
                  <a:pt x="144409" y="1136650"/>
                </a:cubicBezTo>
                <a:cubicBezTo>
                  <a:pt x="151080" y="1132944"/>
                  <a:pt x="158880" y="1130055"/>
                  <a:pt x="163459" y="1123950"/>
                </a:cubicBezTo>
                <a:cubicBezTo>
                  <a:pt x="174992" y="1108573"/>
                  <a:pt x="167964" y="1112923"/>
                  <a:pt x="182509" y="1108075"/>
                </a:cubicBezTo>
                <a:cubicBezTo>
                  <a:pt x="181451" y="1095375"/>
                  <a:pt x="181018" y="1082607"/>
                  <a:pt x="179334" y="1069975"/>
                </a:cubicBezTo>
                <a:cubicBezTo>
                  <a:pt x="178892" y="1066658"/>
                  <a:pt x="178250" y="1063063"/>
                  <a:pt x="176159" y="1060450"/>
                </a:cubicBezTo>
                <a:cubicBezTo>
                  <a:pt x="173775" y="1057470"/>
                  <a:pt x="169809" y="1056217"/>
                  <a:pt x="166634" y="1054100"/>
                </a:cubicBezTo>
                <a:cubicBezTo>
                  <a:pt x="168726" y="1047825"/>
                  <a:pt x="170564" y="1039526"/>
                  <a:pt x="176159" y="1035050"/>
                </a:cubicBezTo>
                <a:cubicBezTo>
                  <a:pt x="178772" y="1032959"/>
                  <a:pt x="182509" y="1032933"/>
                  <a:pt x="185684" y="1031875"/>
                </a:cubicBezTo>
                <a:cubicBezTo>
                  <a:pt x="187959" y="1022774"/>
                  <a:pt x="191250" y="1003561"/>
                  <a:pt x="201559" y="1000125"/>
                </a:cubicBezTo>
                <a:lnTo>
                  <a:pt x="211084" y="996950"/>
                </a:lnTo>
                <a:cubicBezTo>
                  <a:pt x="212142" y="993775"/>
                  <a:pt x="215317" y="990600"/>
                  <a:pt x="214259" y="987425"/>
                </a:cubicBezTo>
                <a:cubicBezTo>
                  <a:pt x="211286" y="978506"/>
                  <a:pt x="202346" y="977104"/>
                  <a:pt x="195209" y="974725"/>
                </a:cubicBezTo>
                <a:cubicBezTo>
                  <a:pt x="191375" y="959388"/>
                  <a:pt x="187895" y="951734"/>
                  <a:pt x="195209" y="933450"/>
                </a:cubicBezTo>
                <a:cubicBezTo>
                  <a:pt x="196452" y="930343"/>
                  <a:pt x="201559" y="931333"/>
                  <a:pt x="204734" y="930275"/>
                </a:cubicBezTo>
                <a:cubicBezTo>
                  <a:pt x="207909" y="927100"/>
                  <a:pt x="211384" y="924199"/>
                  <a:pt x="214259" y="920750"/>
                </a:cubicBezTo>
                <a:cubicBezTo>
                  <a:pt x="216702" y="917819"/>
                  <a:pt x="217373" y="913247"/>
                  <a:pt x="220609" y="911225"/>
                </a:cubicBezTo>
                <a:cubicBezTo>
                  <a:pt x="226285" y="907677"/>
                  <a:pt x="239659" y="904875"/>
                  <a:pt x="239659" y="904875"/>
                </a:cubicBezTo>
                <a:cubicBezTo>
                  <a:pt x="240717" y="901700"/>
                  <a:pt x="243137" y="898683"/>
                  <a:pt x="242834" y="895350"/>
                </a:cubicBezTo>
                <a:cubicBezTo>
                  <a:pt x="241931" y="885418"/>
                  <a:pt x="238539" y="868830"/>
                  <a:pt x="230134" y="860425"/>
                </a:cubicBezTo>
                <a:cubicBezTo>
                  <a:pt x="227436" y="857727"/>
                  <a:pt x="223784" y="856192"/>
                  <a:pt x="220609" y="854075"/>
                </a:cubicBezTo>
                <a:cubicBezTo>
                  <a:pt x="219551" y="848783"/>
                  <a:pt x="217020" y="843581"/>
                  <a:pt x="217434" y="838200"/>
                </a:cubicBezTo>
                <a:cubicBezTo>
                  <a:pt x="218103" y="829498"/>
                  <a:pt x="221386" y="821191"/>
                  <a:pt x="223784" y="812800"/>
                </a:cubicBezTo>
                <a:cubicBezTo>
                  <a:pt x="225623" y="806364"/>
                  <a:pt x="225401" y="798483"/>
                  <a:pt x="230134" y="793750"/>
                </a:cubicBezTo>
                <a:cubicBezTo>
                  <a:pt x="251882" y="772002"/>
                  <a:pt x="241712" y="779681"/>
                  <a:pt x="258709" y="768350"/>
                </a:cubicBezTo>
                <a:cubicBezTo>
                  <a:pt x="252637" y="713698"/>
                  <a:pt x="265931" y="751998"/>
                  <a:pt x="242834" y="736600"/>
                </a:cubicBezTo>
                <a:cubicBezTo>
                  <a:pt x="214111" y="717452"/>
                  <a:pt x="258098" y="734280"/>
                  <a:pt x="226959" y="723900"/>
                </a:cubicBezTo>
                <a:cubicBezTo>
                  <a:pt x="228092" y="719366"/>
                  <a:pt x="234376" y="692853"/>
                  <a:pt x="236484" y="692150"/>
                </a:cubicBezTo>
                <a:lnTo>
                  <a:pt x="246009" y="688975"/>
                </a:lnTo>
                <a:cubicBezTo>
                  <a:pt x="247067" y="685800"/>
                  <a:pt x="246817" y="681817"/>
                  <a:pt x="249184" y="679450"/>
                </a:cubicBezTo>
                <a:cubicBezTo>
                  <a:pt x="251551" y="677083"/>
                  <a:pt x="255633" y="677593"/>
                  <a:pt x="258709" y="676275"/>
                </a:cubicBezTo>
                <a:cubicBezTo>
                  <a:pt x="263059" y="674411"/>
                  <a:pt x="267059" y="671789"/>
                  <a:pt x="271409" y="669925"/>
                </a:cubicBezTo>
                <a:cubicBezTo>
                  <a:pt x="289812" y="662038"/>
                  <a:pt x="272154" y="672603"/>
                  <a:pt x="290459" y="660400"/>
                </a:cubicBezTo>
                <a:cubicBezTo>
                  <a:pt x="288342" y="655108"/>
                  <a:pt x="286057" y="649881"/>
                  <a:pt x="284109" y="644525"/>
                </a:cubicBezTo>
                <a:cubicBezTo>
                  <a:pt x="281822" y="638235"/>
                  <a:pt x="281472" y="631044"/>
                  <a:pt x="277759" y="625475"/>
                </a:cubicBezTo>
                <a:lnTo>
                  <a:pt x="271409" y="615950"/>
                </a:lnTo>
                <a:cubicBezTo>
                  <a:pt x="270673" y="610800"/>
                  <a:pt x="268267" y="588510"/>
                  <a:pt x="265059" y="581025"/>
                </a:cubicBezTo>
                <a:cubicBezTo>
                  <a:pt x="263556" y="577518"/>
                  <a:pt x="260826" y="574675"/>
                  <a:pt x="258709" y="571500"/>
                </a:cubicBezTo>
                <a:cubicBezTo>
                  <a:pt x="260826" y="568325"/>
                  <a:pt x="262079" y="564359"/>
                  <a:pt x="265059" y="561975"/>
                </a:cubicBezTo>
                <a:cubicBezTo>
                  <a:pt x="267672" y="559884"/>
                  <a:pt x="271591" y="560297"/>
                  <a:pt x="274584" y="558800"/>
                </a:cubicBezTo>
                <a:cubicBezTo>
                  <a:pt x="277997" y="557093"/>
                  <a:pt x="280696" y="554157"/>
                  <a:pt x="284109" y="552450"/>
                </a:cubicBezTo>
                <a:cubicBezTo>
                  <a:pt x="294747" y="547131"/>
                  <a:pt x="313155" y="547106"/>
                  <a:pt x="322209" y="546100"/>
                </a:cubicBezTo>
                <a:cubicBezTo>
                  <a:pt x="331734" y="542925"/>
                  <a:pt x="351618" y="546581"/>
                  <a:pt x="350784" y="536575"/>
                </a:cubicBezTo>
                <a:cubicBezTo>
                  <a:pt x="349726" y="523875"/>
                  <a:pt x="349293" y="511107"/>
                  <a:pt x="347609" y="498475"/>
                </a:cubicBezTo>
                <a:cubicBezTo>
                  <a:pt x="347167" y="495158"/>
                  <a:pt x="345353" y="492168"/>
                  <a:pt x="344434" y="488950"/>
                </a:cubicBezTo>
                <a:cubicBezTo>
                  <a:pt x="338670" y="468776"/>
                  <a:pt x="344773" y="483279"/>
                  <a:pt x="334909" y="463550"/>
                </a:cubicBezTo>
                <a:cubicBezTo>
                  <a:pt x="335967" y="459317"/>
                  <a:pt x="334533" y="453386"/>
                  <a:pt x="338084" y="450850"/>
                </a:cubicBezTo>
                <a:cubicBezTo>
                  <a:pt x="343322" y="447108"/>
                  <a:pt x="350889" y="449236"/>
                  <a:pt x="357134" y="447675"/>
                </a:cubicBezTo>
                <a:cubicBezTo>
                  <a:pt x="363628" y="446052"/>
                  <a:pt x="369834" y="443442"/>
                  <a:pt x="376184" y="441325"/>
                </a:cubicBezTo>
                <a:cubicBezTo>
                  <a:pt x="379804" y="440118"/>
                  <a:pt x="382136" y="436315"/>
                  <a:pt x="385709" y="434975"/>
                </a:cubicBezTo>
                <a:cubicBezTo>
                  <a:pt x="390762" y="433080"/>
                  <a:pt x="396349" y="433109"/>
                  <a:pt x="401584" y="431800"/>
                </a:cubicBezTo>
                <a:cubicBezTo>
                  <a:pt x="404831" y="430988"/>
                  <a:pt x="407934" y="429683"/>
                  <a:pt x="411109" y="428625"/>
                </a:cubicBezTo>
                <a:cubicBezTo>
                  <a:pt x="410051" y="425450"/>
                  <a:pt x="408376" y="422417"/>
                  <a:pt x="407934" y="419100"/>
                </a:cubicBezTo>
                <a:cubicBezTo>
                  <a:pt x="407531" y="416078"/>
                  <a:pt x="407988" y="383002"/>
                  <a:pt x="401584" y="371475"/>
                </a:cubicBezTo>
                <a:cubicBezTo>
                  <a:pt x="397878" y="364804"/>
                  <a:pt x="393117" y="358775"/>
                  <a:pt x="388884" y="352425"/>
                </a:cubicBezTo>
                <a:lnTo>
                  <a:pt x="382534" y="342900"/>
                </a:lnTo>
                <a:cubicBezTo>
                  <a:pt x="384651" y="334433"/>
                  <a:pt x="386124" y="325779"/>
                  <a:pt x="388884" y="317500"/>
                </a:cubicBezTo>
                <a:cubicBezTo>
                  <a:pt x="389942" y="314325"/>
                  <a:pt x="389968" y="310588"/>
                  <a:pt x="392059" y="307975"/>
                </a:cubicBezTo>
                <a:cubicBezTo>
                  <a:pt x="395762" y="303346"/>
                  <a:pt x="405513" y="299694"/>
                  <a:pt x="411109" y="298450"/>
                </a:cubicBezTo>
                <a:cubicBezTo>
                  <a:pt x="417393" y="297053"/>
                  <a:pt x="423809" y="296333"/>
                  <a:pt x="430159" y="295275"/>
                </a:cubicBezTo>
                <a:cubicBezTo>
                  <a:pt x="434392" y="293158"/>
                  <a:pt x="439512" y="292272"/>
                  <a:pt x="442859" y="288925"/>
                </a:cubicBezTo>
                <a:cubicBezTo>
                  <a:pt x="449376" y="282408"/>
                  <a:pt x="444327" y="260111"/>
                  <a:pt x="442859" y="257175"/>
                </a:cubicBezTo>
                <a:cubicBezTo>
                  <a:pt x="441362" y="254182"/>
                  <a:pt x="436509" y="255058"/>
                  <a:pt x="433334" y="254000"/>
                </a:cubicBezTo>
                <a:cubicBezTo>
                  <a:pt x="425836" y="224008"/>
                  <a:pt x="430887" y="236406"/>
                  <a:pt x="420634" y="215900"/>
                </a:cubicBezTo>
                <a:cubicBezTo>
                  <a:pt x="430200" y="209523"/>
                  <a:pt x="431580" y="208034"/>
                  <a:pt x="442859" y="203200"/>
                </a:cubicBezTo>
                <a:cubicBezTo>
                  <a:pt x="449236" y="200467"/>
                  <a:pt x="458639" y="198461"/>
                  <a:pt x="465084" y="196850"/>
                </a:cubicBezTo>
                <a:cubicBezTo>
                  <a:pt x="468259" y="194733"/>
                  <a:pt x="472492" y="193675"/>
                  <a:pt x="474609" y="190500"/>
                </a:cubicBezTo>
                <a:cubicBezTo>
                  <a:pt x="479747" y="182794"/>
                  <a:pt x="478281" y="175620"/>
                  <a:pt x="474609" y="168275"/>
                </a:cubicBezTo>
                <a:cubicBezTo>
                  <a:pt x="472902" y="164862"/>
                  <a:pt x="469809" y="162237"/>
                  <a:pt x="468259" y="158750"/>
                </a:cubicBezTo>
                <a:cubicBezTo>
                  <a:pt x="465541" y="152633"/>
                  <a:pt x="461909" y="139700"/>
                  <a:pt x="461909" y="139700"/>
                </a:cubicBezTo>
                <a:cubicBezTo>
                  <a:pt x="464026" y="136525"/>
                  <a:pt x="466709" y="133662"/>
                  <a:pt x="468259" y="130175"/>
                </a:cubicBezTo>
                <a:cubicBezTo>
                  <a:pt x="470977" y="124058"/>
                  <a:pt x="468259" y="113242"/>
                  <a:pt x="474609" y="111125"/>
                </a:cubicBezTo>
                <a:lnTo>
                  <a:pt x="493659" y="104775"/>
                </a:lnTo>
                <a:cubicBezTo>
                  <a:pt x="496834" y="103717"/>
                  <a:pt x="499871" y="102073"/>
                  <a:pt x="503184" y="101600"/>
                </a:cubicBezTo>
                <a:lnTo>
                  <a:pt x="525409" y="98425"/>
                </a:lnTo>
                <a:cubicBezTo>
                  <a:pt x="530569" y="51985"/>
                  <a:pt x="524989" y="84019"/>
                  <a:pt x="531759" y="60325"/>
                </a:cubicBezTo>
                <a:cubicBezTo>
                  <a:pt x="534674" y="50124"/>
                  <a:pt x="533550" y="45834"/>
                  <a:pt x="541284" y="38100"/>
                </a:cubicBezTo>
                <a:cubicBezTo>
                  <a:pt x="549438" y="29946"/>
                  <a:pt x="562449" y="28046"/>
                  <a:pt x="573034" y="25400"/>
                </a:cubicBezTo>
                <a:cubicBezTo>
                  <a:pt x="575151" y="22225"/>
                  <a:pt x="578757" y="19639"/>
                  <a:pt x="579384" y="15875"/>
                </a:cubicBezTo>
                <a:cubicBezTo>
                  <a:pt x="581606" y="2541"/>
                  <a:pt x="570619" y="6730"/>
                  <a:pt x="563509" y="3175"/>
                </a:cubicBezTo>
                <a:cubicBezTo>
                  <a:pt x="562562" y="2702"/>
                  <a:pt x="563509" y="1058"/>
                  <a:pt x="563509" y="0"/>
                </a:cubicBezTo>
              </a:path>
            </a:pathLst>
          </a:cu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5795962" y="4205747"/>
            <a:ext cx="360733" cy="49087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795962" y="4051300"/>
            <a:ext cx="413147" cy="154448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5736829" y="3817120"/>
            <a:ext cx="472280" cy="23418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5736829" y="3698876"/>
            <a:ext cx="485774" cy="118764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6209109" y="3457575"/>
            <a:ext cx="398066" cy="2413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6607175" y="3378201"/>
            <a:ext cx="339328" cy="79374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 flipV="1">
            <a:off x="6714172" y="3140968"/>
            <a:ext cx="232331" cy="23723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714172" y="2911476"/>
            <a:ext cx="22781" cy="22949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26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#normalize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and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scale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6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20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27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w_all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rep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times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x_norm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t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apply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scale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),</a:t>
            </a:r>
            <a:r>
              <a:rPr lang="pt-PT" sz="1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){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*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w_all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}))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dist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x_norm,method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euclidean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calculate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distances</a:t>
            </a:r>
            <a:endParaRPr lang="pt-PT" sz="1200" b="1" dirty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Social Network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Analysis</a:t>
            </a: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/lmktattract_1/net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plot_sna_v2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col1,edge_thr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0.65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f1,main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Partition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Around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Medoids</a:t>
            </a: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analysis</a:t>
            </a: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pam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plot_pam_v2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10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paste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/lmktattract_1/pam_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grps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""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plot_pam_v2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</a:t>
            </a:r>
            <a:r>
              <a:rPr lang="pt-PT" sz="1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col1,f1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354" name="Picture 2" descr="C:\Users\joao.lopes\Documents\Projects\2019\2019.08.13_formacao_DAA2019\results\lmktattract_1\net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0" b="16666"/>
          <a:stretch/>
        </p:blipFill>
        <p:spPr bwMode="auto">
          <a:xfrm>
            <a:off x="2535987" y="1421836"/>
            <a:ext cx="5120640" cy="47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rot="300625">
            <a:off x="2771868" y="3100833"/>
            <a:ext cx="790889" cy="1394294"/>
          </a:xfrm>
          <a:prstGeom prst="ellipse">
            <a:avLst/>
          </a:prstGeom>
          <a:noFill/>
          <a:ln w="254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 rot="19987650">
            <a:off x="6316098" y="1752155"/>
            <a:ext cx="532135" cy="1150772"/>
          </a:xfrm>
          <a:prstGeom prst="ellipse">
            <a:avLst/>
          </a:prstGeom>
          <a:noFill/>
          <a:ln w="254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152692" y="5792604"/>
            <a:ext cx="360000" cy="360000"/>
          </a:xfrm>
          <a:prstGeom prst="ellipse">
            <a:avLst/>
          </a:prstGeom>
          <a:noFill/>
          <a:ln w="254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970140" y="1430241"/>
            <a:ext cx="376483" cy="376483"/>
          </a:xfrm>
          <a:prstGeom prst="ellipse">
            <a:avLst/>
          </a:prstGeom>
          <a:noFill/>
          <a:ln w="254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rot="13995998">
            <a:off x="5118061" y="3793052"/>
            <a:ext cx="1354409" cy="943583"/>
          </a:xfrm>
          <a:prstGeom prst="ellipse">
            <a:avLst/>
          </a:prstGeom>
          <a:noFill/>
          <a:ln w="254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Oval 29"/>
          <p:cNvSpPr>
            <a:spLocks/>
          </p:cNvSpPr>
          <p:nvPr/>
        </p:nvSpPr>
        <p:spPr>
          <a:xfrm rot="1183803">
            <a:off x="3571906" y="1921830"/>
            <a:ext cx="856800" cy="1148400"/>
          </a:xfrm>
          <a:prstGeom prst="ellipse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rot="2069523">
            <a:off x="5265959" y="2276533"/>
            <a:ext cx="531506" cy="1105092"/>
          </a:xfrm>
          <a:prstGeom prst="ellipse">
            <a:avLst/>
          </a:prstGeom>
          <a:noFill/>
          <a:ln w="254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rot="673431">
            <a:off x="6368947" y="3284682"/>
            <a:ext cx="1150563" cy="1559424"/>
          </a:xfrm>
          <a:prstGeom prst="ellipse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 rot="21006656">
            <a:off x="3467539" y="3435895"/>
            <a:ext cx="1357465" cy="19066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rot="18463280">
            <a:off x="5374113" y="4730451"/>
            <a:ext cx="948259" cy="1228363"/>
          </a:xfrm>
          <a:prstGeom prst="ellipse">
            <a:avLst/>
          </a:prstGeom>
          <a:noFill/>
          <a:ln w="25400"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20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8354" name="Picture 2" descr="C:\Users\joao.lopes\Documents\Projects\2019\2019.08.13_formacao_DAA2019\results\lmktattract_1\pam_grps10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37481"/>
            <a:ext cx="806489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94860" y="2384432"/>
            <a:ext cx="144016" cy="396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94860" y="2816976"/>
            <a:ext cx="144016" cy="396000"/>
          </a:xfrm>
          <a:prstGeom prst="rect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94860" y="3262156"/>
            <a:ext cx="144016" cy="288000"/>
          </a:xfrm>
          <a:prstGeom prst="rect">
            <a:avLst/>
          </a:prstGeom>
          <a:solidFill>
            <a:srgbClr val="CCF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94860" y="3595876"/>
            <a:ext cx="144016" cy="288000"/>
          </a:xfrm>
          <a:prstGeom prst="rect">
            <a:avLst/>
          </a:prstGeom>
          <a:solidFill>
            <a:srgbClr val="00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94860" y="3938624"/>
            <a:ext cx="144016" cy="396000"/>
          </a:xfrm>
          <a:prstGeom prst="rect">
            <a:avLst/>
          </a:prstGeom>
          <a:solidFill>
            <a:srgbClr val="00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94860" y="4372724"/>
            <a:ext cx="144016" cy="396000"/>
          </a:xfrm>
          <a:prstGeom prst="rect">
            <a:avLst/>
          </a:prstGeom>
          <a:solidFill>
            <a:srgbClr val="00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94860" y="4804772"/>
            <a:ext cx="144016" cy="216000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860" y="5054728"/>
            <a:ext cx="144016" cy="216000"/>
          </a:xfrm>
          <a:prstGeom prst="rect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860" y="5308828"/>
            <a:ext cx="144016" cy="90000"/>
          </a:xfrm>
          <a:prstGeom prst="rect">
            <a:avLst/>
          </a:prstGeom>
          <a:solidFill>
            <a:srgbClr val="CC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860" y="5445224"/>
            <a:ext cx="144016" cy="90000"/>
          </a:xfrm>
          <a:prstGeom prst="rect">
            <a:avLst/>
          </a:prstGeom>
          <a:solidFill>
            <a:srgbClr val="FF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9378" name="Picture 2" descr="C:\Users\joao.lopes\Documents\Projects\2019\2019.08.13_formacao_DAA2019\images\rapidminer_10_1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3" y="2009775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50402" name="Picture 2" descr="C:\Users\joao.lopes\Documents\Projects\2019\2019.08.13_formacao_DAA2019\images\rapidminer_10_2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39620"/>
            <a:ext cx="542925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51426" name="Picture 2" descr="C:\Users\joao.lopes\Documents\Projects\2019\2019.08.13_formacao_DAA2019\images\rapidminer_10_3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5" y="2009775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450" name="Picture 2" descr="C:\Users\joao.lopes\Documents\Projects\2019\2019.08.13_formacao_DAA2019\images\rapidminer_10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4" y="2009775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474" name="Picture 2" descr="C:\Users\joao.lopes\Documents\Projects\2019\2019.08.13_formacao_DAA2019\images\rapidminer_10_5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3" y="2008800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READ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data/lmktattract.csv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f2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data/lmktmobil.csv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(file=f1,header=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(file=f2,header=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remove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apply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(x_all,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(x){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(is.na(x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))})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#remove data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entries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"lmktm_Total"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is.na(y[,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/lmktattract_2/datred.log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reduce_predictors_v2(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thr1=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0.90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pearson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thr2=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response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thr3=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coefficient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thr4=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Inf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Variance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Inflation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(VIF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f1=f1)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k-NN ou k-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Nearest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Neighbours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é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é dos modelos mais simples;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exemplo a avaliar é comparado aos exemplos mais próximos do conjunto de treino;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considerado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(cf.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estando muito susceptível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modsel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mod1 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mod_select_lm_v2(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maxs1=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#per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locus (i.e. per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sexrate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#sexual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reproduction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immigration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deltaB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conseq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times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improvement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nreps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repeats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f1=f1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fit_lm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(mod1$formula,mod1$data,f1=f1,main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499" name="Picture 3" descr="C:\Users\joao.lopes\Documents\Projects\2019\2019.08.13_formacao_DAA2019\results\lmktattract_2\modsel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b="67361"/>
          <a:stretch/>
        </p:blipFill>
        <p:spPr bwMode="auto">
          <a:xfrm>
            <a:off x="563190" y="1628800"/>
            <a:ext cx="7955254" cy="43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148064" y="1905754"/>
            <a:ext cx="0" cy="37080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963006" y="5583585"/>
            <a:ext cx="369332" cy="30553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PT" sz="1200" b="1" dirty="0" smtClean="0"/>
              <a:t>0.5</a:t>
            </a:r>
            <a:endParaRPr lang="pt-PT" sz="1200" b="1" dirty="0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89987" name="Picture 3" descr="C:\Users\joao.lopes\Documents\Projects\2019\2019.02.07_ICD2019\results\lmktattract_2\fit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03931"/>
              </p:ext>
            </p:extLst>
          </p:nvPr>
        </p:nvGraphicFramePr>
        <p:xfrm>
          <a:off x="4732079" y="1612736"/>
          <a:ext cx="4160401" cy="2456272"/>
        </p:xfrm>
        <a:graphic>
          <a:graphicData uri="http://schemas.openxmlformats.org/drawingml/2006/table">
            <a:tbl>
              <a:tblPr/>
              <a:tblGrid>
                <a:gridCol w="1712129"/>
                <a:gridCol w="612068"/>
                <a:gridCol w="612068"/>
                <a:gridCol w="612068"/>
                <a:gridCol w="612068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st.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err.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t 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Pr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(&gt;|t|)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(Intercept) 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1.82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6.196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0.294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0.772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-0.38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0.198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-1.929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0.067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4.61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0.711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10.04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2.832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Adjusted-R</a:t>
                      </a:r>
                      <a:r>
                        <a:rPr lang="en-GB" sz="1200" b="0" i="0" u="none" strike="noStrike" baseline="3000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</a:t>
                      </a: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= 0.76;</a:t>
                      </a:r>
                      <a:r>
                        <a:rPr lang="en-GB" sz="1200" b="0" i="0" u="none" strike="noStrike" baseline="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F(3, 21) = 25.85; p-value &lt; 0.001.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decay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absolute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  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relative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Relação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não-linear entre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3)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/lmktattract_3/fit_nnet3"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10)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/lmktattract_3/fit_nnet10"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551" name="Picture 7" descr="C:\Users\joao.lopes\Documents\Projects\2019\2019.08.13_formacao_DAA2019\results\lmktattract_3\fit_nnet1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b="17531"/>
          <a:stretch/>
        </p:blipFill>
        <p:spPr bwMode="auto">
          <a:xfrm>
            <a:off x="4979670" y="3255092"/>
            <a:ext cx="3840480" cy="28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550" name="Picture 6" descr="C:\Users\joao.lopes\Documents\Projects\2019\2019.08.13_formacao_DAA2019\results\lmktattract_3\fit_nnet1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28884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-0.027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0.287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0.677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575" name="Picture 7" descr="C:\Users\joao.lopes\Documents\Projects\2019\2019.08.13_formacao_DAA2019\results\lmktattract_3\fit_nnet3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4" y="1629752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573" name="Picture 5" descr="C:\Users\joao.lopes\Documents\Projects\2019\2019.08.13_formacao_DAA2019\results\lmktattract_3\fit_nnet3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18320"/>
          <a:stretch/>
        </p:blipFill>
        <p:spPr bwMode="auto">
          <a:xfrm>
            <a:off x="4979992" y="3255393"/>
            <a:ext cx="3840480" cy="28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37322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-1.072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2.579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3.283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594" name="Picture 2" descr="C:\Users\joao.lopes\Documents\Projects\2019\2019.08.13_formacao_DAA2019\results\lmktattract_3\fit_nnet10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10885"/>
          <a:stretch/>
        </p:blipFill>
        <p:spPr bwMode="auto">
          <a:xfrm>
            <a:off x="5001003" y="3325091"/>
            <a:ext cx="3840480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joao.lopes\Documents\Projects\2019\2019.08.13_formacao_DAA2019\results\lmktattract_3\fit_nnet10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45455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0.440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-5.776</a:t>
                      </a:r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2.041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Boas práticas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Estrutura de pastas;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Ficheiro README (e nomeação de ficheiros).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619" name="Picture 3" descr="C:\Users\joao.lopes\Documents\Projects\2019\2019.08.13_formacao_DAA2019\images\project_managemen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45531"/>
            <a:ext cx="4236626" cy="394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Estrutura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de pastas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algoritmo envolve cálculo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quantitativos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 distância euclidiana é a mais usual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qualitativos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e.g., distância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Hamming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58853"/>
              </p:ext>
            </p:extLst>
          </p:nvPr>
        </p:nvGraphicFramePr>
        <p:xfrm>
          <a:off x="3203848" y="3140968"/>
          <a:ext cx="2724049" cy="884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56" name="Equação" r:id="rId3" imgW="1473200" imgH="482600" progId="Equation.3">
                  <p:embed/>
                </p:oleObj>
              </mc:Choice>
              <mc:Fallback>
                <p:oleObj name="Equação" r:id="rId3" imgW="1473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140968"/>
                        <a:ext cx="2724049" cy="884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62183" name="Object 7"/>
          <p:cNvGraphicFramePr>
            <a:graphicFrameLocks noChangeAspect="1"/>
          </p:cNvGraphicFramePr>
          <p:nvPr/>
        </p:nvGraphicFramePr>
        <p:xfrm>
          <a:off x="3131840" y="5013176"/>
          <a:ext cx="3073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57" name="Equação" r:id="rId5" imgW="1663700" imgH="508000" progId="Equation.3">
                  <p:embed/>
                </p:oleObj>
              </mc:Choice>
              <mc:Fallback>
                <p:oleObj name="Equação" r:id="rId5" imgW="1663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013176"/>
                        <a:ext cx="30734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Ficheiro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README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#autor: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Joao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Sollari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Lopes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local:      INE,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Lisboa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criado: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03.12.2019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modificado: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09.12.2019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decision_rule.r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#aplicar regras de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decisao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decision_tree.r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#aplicar arvores de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decisao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|...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+data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|golf.csv        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#dados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"Golf" do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RapidMiner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|...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docs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|DAA2019_JL_practicals.pdf            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exercicios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versao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final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|...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+imagens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lmktattract_1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+lmktattract_2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lmktattract_3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README.txt                      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#Este ficheiro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Azzalini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A &amp;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Scarpa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B (2012)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Analysis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-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Oxford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New York.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Due KL &amp;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Swamy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MNS (2016) Search and Optimization by Metaheuristics -  Techniques and Algorithms Inspired by Nature. Springer, Switzerland.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Gama J, Carvalho APL,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Faceli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K, Lorena AC e Oliveira M (2017) Extração de Conhecimento de Dados. </a:t>
            </a:r>
            <a:r>
              <a:rPr lang="pt-PT" sz="18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Edições Sílabo. Lisboa.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Larose DT &amp;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Larose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CD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(2014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Discovering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Knowledge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in Data –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to Data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John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Wiley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&amp; Sons, New Jersey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Torgo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L,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(2017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Data Mining with R – Learning with Case Studies. Taylor &amp; Francis Group, New York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Wickham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H &amp; </a:t>
            </a:r>
            <a:r>
              <a:rPr lang="en-US" sz="1800" dirty="0" err="1">
                <a:solidFill>
                  <a:schemeClr val="tx1"/>
                </a:solidFill>
                <a:latin typeface="Humnst777 BT"/>
              </a:rPr>
              <a:t>Grolemund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 G (2017) R for Data Science. </a:t>
            </a:r>
            <a:r>
              <a:rPr lang="pt-PT" sz="1800" dirty="0">
                <a:solidFill>
                  <a:schemeClr val="tx1"/>
                </a:solidFill>
              </a:rPr>
              <a:t>O’Reilly Media </a:t>
            </a:r>
            <a:r>
              <a:rPr lang="pt-PT" sz="1800" dirty="0" err="1">
                <a:solidFill>
                  <a:schemeClr val="tx1"/>
                </a:solidFill>
              </a:rPr>
              <a:t>Inc</a:t>
            </a:r>
            <a:r>
              <a:rPr lang="pt-PT" sz="1800" dirty="0">
                <a:solidFill>
                  <a:schemeClr val="tx1"/>
                </a:solidFill>
              </a:rPr>
              <a:t>., </a:t>
            </a:r>
            <a:r>
              <a:rPr lang="pt-PT" sz="1800" dirty="0" err="1">
                <a:solidFill>
                  <a:schemeClr val="tx1"/>
                </a:solidFill>
              </a:rPr>
              <a:t>Sevastopol</a:t>
            </a:r>
            <a:r>
              <a:rPr lang="pt-PT" sz="1800" dirty="0" smtClean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4586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classificar: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Conta-se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número de ocorrência de cada classe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O ponto a classificar é classificado pela classe mais frequente.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Classificação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prever: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Calcula-se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média ponderada pelas 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A previsão é dada por essa média.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Regressão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540000" y="4365104"/>
            <a:ext cx="806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1 vizinho mais próximo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classificado 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3 vizinhos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5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vizinhos 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como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9" name="Rectângulo 28"/>
          <p:cNvSpPr>
            <a:spLocks noChangeAspect="1"/>
          </p:cNvSpPr>
          <p:nvPr/>
        </p:nvSpPr>
        <p:spPr bwMode="auto">
          <a:xfrm>
            <a:off x="6516216" y="447313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6732240" y="4941168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6" name="Rectângulo 35"/>
          <p:cNvSpPr>
            <a:spLocks noChangeAspect="1"/>
          </p:cNvSpPr>
          <p:nvPr/>
        </p:nvSpPr>
        <p:spPr bwMode="auto">
          <a:xfrm>
            <a:off x="6732240" y="540924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" name="Rectângulo 1"/>
          <p:cNvSpPr>
            <a:spLocks noChangeAspect="1"/>
          </p:cNvSpPr>
          <p:nvPr/>
        </p:nvSpPr>
        <p:spPr bwMode="auto">
          <a:xfrm>
            <a:off x="3502490" y="2671771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" name="Rectângulo 13"/>
          <p:cNvSpPr>
            <a:spLocks noChangeAspect="1"/>
          </p:cNvSpPr>
          <p:nvPr/>
        </p:nvSpPr>
        <p:spPr bwMode="auto">
          <a:xfrm>
            <a:off x="4608004" y="2420888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" name="Rectângulo 14"/>
          <p:cNvSpPr>
            <a:spLocks noChangeAspect="1"/>
          </p:cNvSpPr>
          <p:nvPr/>
        </p:nvSpPr>
        <p:spPr bwMode="auto">
          <a:xfrm>
            <a:off x="3491880" y="324996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" name="Rectângulo 15"/>
          <p:cNvSpPr>
            <a:spLocks noChangeAspect="1"/>
          </p:cNvSpPr>
          <p:nvPr/>
        </p:nvSpPr>
        <p:spPr bwMode="auto">
          <a:xfrm>
            <a:off x="5004048" y="330177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 bwMode="auto">
          <a:xfrm>
            <a:off x="4860032" y="2893983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5525777" y="2917984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917758" y="2263597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5596880" y="3253306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5305189" y="2586489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296668" y="2908050"/>
            <a:ext cx="540000" cy="54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427984" y="2937830"/>
            <a:ext cx="46754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pt-PT" sz="20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ângulo 22"/>
          <p:cNvSpPr>
            <a:spLocks noChangeAspect="1"/>
          </p:cNvSpPr>
          <p:nvPr/>
        </p:nvSpPr>
        <p:spPr bwMode="auto">
          <a:xfrm>
            <a:off x="4247964" y="298708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" name="Rectângulo 23"/>
          <p:cNvSpPr>
            <a:spLocks noChangeAspect="1"/>
          </p:cNvSpPr>
          <p:nvPr/>
        </p:nvSpPr>
        <p:spPr bwMode="auto">
          <a:xfrm>
            <a:off x="4968044" y="213285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020816" y="3834500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247984" y="2672936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4036314" y="2637032"/>
            <a:ext cx="1080000" cy="108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56700" y="2376000"/>
            <a:ext cx="1620000" cy="162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3490132" y="2132855"/>
            <a:ext cx="2160000" cy="216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 flipH="1">
            <a:off x="3275012" y="1989138"/>
            <a:ext cx="472" cy="30960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Introdução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Preparação dos Dados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Métodos de avaliação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</a:t>
            </a:r>
            <a:r>
              <a:rPr lang="pt-PT" sz="2500" dirty="0">
                <a:solidFill>
                  <a:schemeClr val="tx1"/>
                </a:solidFill>
                <a:latin typeface="Humnst777 BT" pitchFamily="34" charset="0"/>
              </a:rPr>
              <a:t>Modelos Exploratórios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Modelos Preditivos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  </a:t>
            </a:r>
            <a:r>
              <a:rPr lang="pt-BR" sz="2500" b="1" dirty="0">
                <a:solidFill>
                  <a:schemeClr val="accent2"/>
                </a:solidFill>
                <a:latin typeface="Humnst777 BT" pitchFamily="34" charset="0"/>
              </a:rPr>
              <a:t>Computação </a:t>
            </a:r>
            <a:r>
              <a:rPr lang="pt-BR" sz="2500" b="1" dirty="0" smtClean="0">
                <a:solidFill>
                  <a:schemeClr val="accent2"/>
                </a:solidFill>
                <a:latin typeface="Humnst777 BT" pitchFamily="34" charset="0"/>
              </a:rPr>
              <a:t>Natural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500" b="1" dirty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BR" sz="2500" b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BR" sz="2500" b="1" dirty="0" smtClean="0">
                <a:solidFill>
                  <a:schemeClr val="accent2"/>
                </a:solidFill>
                <a:latin typeface="Humnst777 BT" pitchFamily="34" charset="0"/>
              </a:rPr>
              <a:t>Exemplos de </a:t>
            </a:r>
            <a:r>
              <a:rPr lang="pt-BR" sz="2500" b="1" i="1" dirty="0" smtClean="0">
                <a:solidFill>
                  <a:schemeClr val="accent2"/>
                </a:solidFill>
                <a:latin typeface="Humnst777 BT" pitchFamily="34" charset="0"/>
              </a:rPr>
              <a:t>Data Analytics</a:t>
            </a:r>
            <a:endParaRPr lang="pt-BR" sz="2500" b="1" i="1" dirty="0">
              <a:solidFill>
                <a:schemeClr val="accent2"/>
              </a:solidFill>
              <a:latin typeface="Humnst777 BT" pitchFamily="34" charset="0"/>
            </a:endParaRP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faz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é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susceptível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intensos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Escolha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 de distância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do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parâmetero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complexa (mas existem algoritmos desenvolvidos para o efeito);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38230"/>
              </p:ext>
            </p:extLst>
          </p:nvPr>
        </p:nvGraphicFramePr>
        <p:xfrm>
          <a:off x="2123728" y="2492894"/>
          <a:ext cx="4968555" cy="2200275"/>
        </p:xfrm>
        <a:graphic>
          <a:graphicData uri="http://schemas.openxmlformats.org/drawingml/2006/table">
            <a:tbl>
              <a:tblPr/>
              <a:tblGrid>
                <a:gridCol w="993711"/>
                <a:gridCol w="993711"/>
                <a:gridCol w="993711"/>
                <a:gridCol w="993711"/>
                <a:gridCol w="993711"/>
              </a:tblGrid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4769386"/>
            <a:ext cx="813593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Classifique o exemplo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{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0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}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usando:</a:t>
            </a:r>
          </a:p>
          <a:p>
            <a:pPr marL="457200" indent="-457200">
              <a:buAutoNum type="alphaLcParenR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classificador 1-NN;</a:t>
            </a:r>
          </a:p>
          <a:p>
            <a:pPr marL="457200" indent="-457200">
              <a:buAutoNum type="alphaLcParenR"/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classifcador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5-NN.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treino: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476" name="Picture 4" descr="C:\Users\joao.lopes\Documents\Projects\2019\2019.08.13_formacao_DAA2019\images\rapidminer_1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" y="1965818"/>
            <a:ext cx="7056784" cy="42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 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.)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#training set (cl.)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k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#k-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Nearest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Neighbour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#proportion of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winning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70198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0669"/>
            <a:ext cx="806400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1101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apesar de ter sido desenvolvido nos anos 60, mantém-se competitivo em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Text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Mining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Pressupõe ingenuamente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das variáveis-preditivas, mas é robusto a ligeiras violações;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classificação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tipicamente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exacta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apesar da estimativa das probabilidade poder ter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pouca 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algoritmo requer um número de parâmetros linear com o número de atributos 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teorema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</a:t>
            </a:r>
            <a:r>
              <a:rPr lang="pt-PT" sz="1800" i="1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a priori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dos dados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dado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posterior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dados 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Verosimilhança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e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conjunta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Teorema de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898083"/>
              </p:ext>
            </p:extLst>
          </p:nvPr>
        </p:nvGraphicFramePr>
        <p:xfrm>
          <a:off x="3190875" y="2732732"/>
          <a:ext cx="270986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38" name="Equation" r:id="rId3" imgW="1587240" imgH="419040" progId="Equation.3">
                  <p:embed/>
                </p:oleObj>
              </mc:Choice>
              <mc:Fallback>
                <p:oleObj name="Equation" r:id="rId3" imgW="1587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732732"/>
                        <a:ext cx="2709863" cy="696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151437"/>
              </p:ext>
            </p:extLst>
          </p:nvPr>
        </p:nvGraphicFramePr>
        <p:xfrm>
          <a:off x="579438" y="3651717"/>
          <a:ext cx="931862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39" name="Equation" r:id="rId5" imgW="545760" imgH="1117440" progId="Equation.3">
                  <p:embed/>
                </p:oleObj>
              </mc:Choice>
              <mc:Fallback>
                <p:oleObj name="Equation" r:id="rId5" imgW="54576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651717"/>
                        <a:ext cx="931862" cy="185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307906"/>
              </p:ext>
            </p:extLst>
          </p:nvPr>
        </p:nvGraphicFramePr>
        <p:xfrm>
          <a:off x="6037263" y="2708920"/>
          <a:ext cx="2624137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40" name="Equation" r:id="rId7" imgW="1536480" imgH="203040" progId="Equation.3">
                  <p:embed/>
                </p:oleObj>
              </mc:Choice>
              <mc:Fallback>
                <p:oleObj name="Equation" r:id="rId7" imgW="1536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7263" y="2708920"/>
                        <a:ext cx="2624137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35356"/>
              </p:ext>
            </p:extLst>
          </p:nvPr>
        </p:nvGraphicFramePr>
        <p:xfrm>
          <a:off x="6016625" y="3162945"/>
          <a:ext cx="2687638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41" name="Equation" r:id="rId9" imgW="1574640" imgH="203040" progId="Equation.3">
                  <p:embed/>
                </p:oleObj>
              </mc:Choice>
              <mc:Fallback>
                <p:oleObj name="Equation" r:id="rId9" imgW="1574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3162945"/>
                        <a:ext cx="2687638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Probabilidade de cada classe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um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onde,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a priori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proporcional à frequência de cada classe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uniforme; …);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de observar 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|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ou seja a probabilidade de observar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01667"/>
              </p:ext>
            </p:extLst>
          </p:nvPr>
        </p:nvGraphicFramePr>
        <p:xfrm>
          <a:off x="3290888" y="2565400"/>
          <a:ext cx="253682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66" name="Equation" r:id="rId3" imgW="1485720" imgH="419040" progId="Equation.3">
                  <p:embed/>
                </p:oleObj>
              </mc:Choice>
              <mc:Fallback>
                <p:oleObj name="Equation" r:id="rId3" imgW="1485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2565400"/>
                        <a:ext cx="2536825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Sendo     ,…,      valores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atributos do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    é constante para todas as classes. Para comparar classes só precisamos do numerador,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Assumindo independência entre atributos,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264560"/>
              </p:ext>
            </p:extLst>
          </p:nvPr>
        </p:nvGraphicFramePr>
        <p:xfrm>
          <a:off x="2466975" y="2647950"/>
          <a:ext cx="41846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0" name="Equation" r:id="rId3" imgW="2450880" imgH="469800" progId="Equation.3">
                  <p:embed/>
                </p:oleObj>
              </mc:Choice>
              <mc:Fallback>
                <p:oleObj name="Equation" r:id="rId3" imgW="2450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2647950"/>
                        <a:ext cx="41846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85539" name="Object 2"/>
          <p:cNvGraphicFramePr>
            <a:graphicFrameLocks noChangeAspect="1"/>
          </p:cNvGraphicFramePr>
          <p:nvPr/>
        </p:nvGraphicFramePr>
        <p:xfrm>
          <a:off x="1544276" y="2204864"/>
          <a:ext cx="3476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1" name="Equation" r:id="rId5" imgW="203040" imgH="215640" progId="Equation.3">
                  <p:embed/>
                </p:oleObj>
              </mc:Choice>
              <mc:Fallback>
                <p:oleObj name="Equation" r:id="rId5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276" y="2204864"/>
                        <a:ext cx="34766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0" name="Object 2"/>
          <p:cNvGraphicFramePr>
            <a:graphicFrameLocks noChangeAspect="1"/>
          </p:cNvGraphicFramePr>
          <p:nvPr/>
        </p:nvGraphicFramePr>
        <p:xfrm>
          <a:off x="2237259" y="2204864"/>
          <a:ext cx="3905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2" name="Equation" r:id="rId7" imgW="228600" imgH="241200" progId="Equation.3">
                  <p:embed/>
                </p:oleObj>
              </mc:Choice>
              <mc:Fallback>
                <p:oleObj name="Equation" r:id="rId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259" y="2204864"/>
                        <a:ext cx="390525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1" name="Object 2"/>
          <p:cNvGraphicFramePr>
            <a:graphicFrameLocks noChangeAspect="1"/>
          </p:cNvGraphicFramePr>
          <p:nvPr/>
        </p:nvGraphicFramePr>
        <p:xfrm>
          <a:off x="2555776" y="5229200"/>
          <a:ext cx="36639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3" name="Equation" r:id="rId9" imgW="2145960" imgH="444240" progId="Equation.3">
                  <p:embed/>
                </p:oleObj>
              </mc:Choice>
              <mc:Fallback>
                <p:oleObj name="Equation" r:id="rId9" imgW="2145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229200"/>
                        <a:ext cx="3663950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2" name="Object 2"/>
          <p:cNvGraphicFramePr>
            <a:graphicFrameLocks noChangeAspect="1"/>
          </p:cNvGraphicFramePr>
          <p:nvPr/>
        </p:nvGraphicFramePr>
        <p:xfrm>
          <a:off x="755576" y="3429000"/>
          <a:ext cx="14097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4" name="Equation" r:id="rId11" imgW="825480" imgH="241200" progId="Equation.3">
                  <p:embed/>
                </p:oleObj>
              </mc:Choice>
              <mc:Fallback>
                <p:oleObj name="Equation" r:id="rId11" imgW="825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29000"/>
                        <a:ext cx="14097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3" name="Object 2"/>
          <p:cNvGraphicFramePr>
            <a:graphicFrameLocks noChangeAspect="1"/>
          </p:cNvGraphicFramePr>
          <p:nvPr/>
        </p:nvGraphicFramePr>
        <p:xfrm>
          <a:off x="2501900" y="4322763"/>
          <a:ext cx="41624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55" name="Equation" r:id="rId13" imgW="2438280" imgH="241200" progId="Equation.3">
                  <p:embed/>
                </p:oleObj>
              </mc:Choice>
              <mc:Fallback>
                <p:oleObj name="Equation" r:id="rId13" imgW="243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4322763"/>
                        <a:ext cx="4162425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11560" y="2623170"/>
          <a:ext cx="7920880" cy="1885950"/>
        </p:xfrm>
        <a:graphic>
          <a:graphicData uri="http://schemas.openxmlformats.org/drawingml/2006/table">
            <a:tbl>
              <a:tblPr/>
              <a:tblGrid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</a:tblGrid>
              <a:tr h="264029"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Tamanho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Doçura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Longa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Curta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Amarela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Laranja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 (1000 elementos):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539948" y="4685074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a testar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{Longa; Doce; Amarela}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5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 flipH="1">
            <a:off x="3275012" y="1989137"/>
            <a:ext cx="472" cy="35280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b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Preditivos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k-NN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Bayes</a:t>
            </a:r>
            <a:endParaRPr lang="pt-PT" sz="2000" i="1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Árvores de Decisão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Regras de Decisão</a:t>
            </a:r>
            <a:endParaRPr lang="pt-PT" sz="2000" dirty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Redes Neuronais</a:t>
            </a:r>
            <a:endParaRPr lang="pt-BR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Support Vector Machine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 Computação Natural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Exemplos </a:t>
            </a:r>
            <a:r>
              <a:rPr lang="pt-BR" sz="2000" i="1" dirty="0" smtClean="0">
                <a:solidFill>
                  <a:schemeClr val="accent2"/>
                </a:solidFill>
                <a:latin typeface="Humnst777 BT" pitchFamily="34" charset="0"/>
              </a:rPr>
              <a:t>Data Analytics</a:t>
            </a:r>
            <a:endParaRPr lang="pt-BR" sz="2000" i="1" dirty="0">
              <a:solidFill>
                <a:schemeClr val="accent2"/>
              </a:solidFill>
              <a:latin typeface="Humnst777 BT" pitchFamily="34" charset="0"/>
            </a:endParaRP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60233" y="1988840"/>
            <a:ext cx="161746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(0h30)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(1h30)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  <a:endParaRPr lang="pt-BR" sz="2000" i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510040" y="2035568"/>
            <a:ext cx="86296" cy="1080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7579816" y="3316922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dia1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579816" y="2348880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dia1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7510040" y="3213048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579816" y="4083610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dia2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>
            <a:off x="7510040" y="3979736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579816" y="4838615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dia2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1" name="Right Brace 20"/>
          <p:cNvSpPr/>
          <p:nvPr/>
        </p:nvSpPr>
        <p:spPr bwMode="auto">
          <a:xfrm>
            <a:off x="7510040" y="4734741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8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032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 a priori: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P(Banana)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P(Laranja) = 0.3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P(Outra) = 0.2</a:t>
            </a:r>
          </a:p>
          <a:p>
            <a:pPr algn="just">
              <a:spcBef>
                <a:spcPts val="1800"/>
              </a:spcBef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 dos dados: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P(Doce) = 0.65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P(Amarela) = 0.8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572000" y="2173501"/>
            <a:ext cx="4032448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Banana) = 0.8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Laranja) = 0.0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Outra)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Banana) = 0.7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Laranja)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Outra) = 0.75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Banana) = 0.9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Laranja) = 1.0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Outra) = 0.25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539552" y="2060848"/>
          <a:ext cx="7992793" cy="6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0" name="Equation" r:id="rId3" imgW="5219640" imgH="419040" progId="Equation.3">
                  <p:embed/>
                </p:oleObj>
              </mc:Choice>
              <mc:Fallback>
                <p:oleObj name="Equation" r:id="rId3" imgW="52196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060848"/>
                        <a:ext cx="7992793" cy="6249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6" name="Object 8"/>
          <p:cNvGraphicFramePr>
            <a:graphicFrameLocks noChangeAspect="1"/>
          </p:cNvGraphicFramePr>
          <p:nvPr/>
        </p:nvGraphicFramePr>
        <p:xfrm>
          <a:off x="3892396" y="2636912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1" name="Equation" r:id="rId5" imgW="2234880" imgH="419040" progId="Equation.3">
                  <p:embed/>
                </p:oleObj>
              </mc:Choice>
              <mc:Fallback>
                <p:oleObj name="Equation" r:id="rId5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396" y="2636912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7" name="Object 9"/>
          <p:cNvGraphicFramePr>
            <a:graphicFrameLocks noChangeAspect="1"/>
          </p:cNvGraphicFramePr>
          <p:nvPr/>
        </p:nvGraphicFramePr>
        <p:xfrm>
          <a:off x="479425" y="3573463"/>
          <a:ext cx="80899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2" name="Equation" r:id="rId7" imgW="5283000" imgH="419040" progId="Equation.3">
                  <p:embed/>
                </p:oleObj>
              </mc:Choice>
              <mc:Fallback>
                <p:oleObj name="Equation" r:id="rId7" imgW="5283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3573463"/>
                        <a:ext cx="808990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8" name="Object 10"/>
          <p:cNvGraphicFramePr>
            <a:graphicFrameLocks noChangeAspect="1"/>
          </p:cNvGraphicFramePr>
          <p:nvPr/>
        </p:nvGraphicFramePr>
        <p:xfrm>
          <a:off x="3883452" y="4149080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3" name="Equation" r:id="rId9" imgW="2234880" imgH="419040" progId="Equation.3">
                  <p:embed/>
                </p:oleObj>
              </mc:Choice>
              <mc:Fallback>
                <p:oleObj name="Equation" r:id="rId9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452" y="4149080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9" name="Object 11"/>
          <p:cNvGraphicFramePr>
            <a:graphicFrameLocks noChangeAspect="1"/>
          </p:cNvGraphicFramePr>
          <p:nvPr/>
        </p:nvGraphicFramePr>
        <p:xfrm>
          <a:off x="811213" y="5035550"/>
          <a:ext cx="74469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4" name="Equation" r:id="rId11" imgW="4863960" imgH="419040" progId="Equation.3">
                  <p:embed/>
                </p:oleObj>
              </mc:Choice>
              <mc:Fallback>
                <p:oleObj name="Equation" r:id="rId11" imgW="4863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5035550"/>
                        <a:ext cx="7446962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40" name="Object 12"/>
          <p:cNvGraphicFramePr>
            <a:graphicFrameLocks noChangeAspect="1"/>
          </p:cNvGraphicFramePr>
          <p:nvPr/>
        </p:nvGraphicFramePr>
        <p:xfrm>
          <a:off x="3885654" y="5611837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85" name="Equation" r:id="rId13" imgW="2234880" imgH="419040" progId="Equation.3">
                  <p:embed/>
                </p:oleObj>
              </mc:Choice>
              <mc:Fallback>
                <p:oleObj name="Equation" r:id="rId13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5654" y="5611837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1914525" y="2227263"/>
          <a:ext cx="53133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172" name="Equation" r:id="rId3" imgW="3111480" imgH="419040" progId="Equation.3">
                  <p:embed/>
                </p:oleObj>
              </mc:Choice>
              <mc:Fallback>
                <p:oleObj name="Equation" r:id="rId3" imgW="31114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2227263"/>
                        <a:ext cx="5313363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4760" name="Object 2"/>
          <p:cNvGraphicFramePr>
            <a:graphicFrameLocks noChangeAspect="1"/>
          </p:cNvGraphicFramePr>
          <p:nvPr/>
        </p:nvGraphicFramePr>
        <p:xfrm>
          <a:off x="1984375" y="3163888"/>
          <a:ext cx="5767388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173" name="Equation" r:id="rId5" imgW="3377880" imgH="419040" progId="Equation.3">
                  <p:embed/>
                </p:oleObj>
              </mc:Choice>
              <mc:Fallback>
                <p:oleObj name="Equation" r:id="rId5" imgW="3377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3163888"/>
                        <a:ext cx="5767388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Para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v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ariáveis-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preditoras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contínuas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1. Assumindo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distribuição normal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probabilidade do atributo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é,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      e      são a média e o desvio padrão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ou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valores contínuos em valores discretos.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5683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84380"/>
              </p:ext>
            </p:extLst>
          </p:nvPr>
        </p:nvGraphicFramePr>
        <p:xfrm>
          <a:off x="1619672" y="2580828"/>
          <a:ext cx="582136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32" name="Equation" r:id="rId3" imgW="3327120" imgH="558720" progId="Equation.3">
                  <p:embed/>
                </p:oleObj>
              </mc:Choice>
              <mc:Fallback>
                <p:oleObj name="Equation" r:id="rId3" imgW="33271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580828"/>
                        <a:ext cx="5821362" cy="99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7468"/>
              </p:ext>
            </p:extLst>
          </p:nvPr>
        </p:nvGraphicFramePr>
        <p:xfrm>
          <a:off x="1787748" y="3553260"/>
          <a:ext cx="407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33" name="Equation" r:id="rId5" imgW="190440" imgH="228600" progId="Equation.3">
                  <p:embed/>
                </p:oleObj>
              </mc:Choice>
              <mc:Fallback>
                <p:oleObj name="Equation" r:id="rId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748" y="3553260"/>
                        <a:ext cx="4079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581164"/>
              </p:ext>
            </p:extLst>
          </p:nvPr>
        </p:nvGraphicFramePr>
        <p:xfrm>
          <a:off x="1211684" y="3526656"/>
          <a:ext cx="407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34" name="Equation" r:id="rId7" imgW="190440" imgH="228600" progId="Equation.3">
                  <p:embed/>
                </p:oleObj>
              </mc:Choice>
              <mc:Fallback>
                <p:oleObj name="Equation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684" y="3526656"/>
                        <a:ext cx="4079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Permitem fazer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usar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grandes quantidades de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probabilidades obtidas podem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exactas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(sobretudo para conjuntos de teste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pressuposto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 entre 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raramente se verifica (apesar de alguma robustez  à sua violação).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249189"/>
              </p:ext>
            </p:extLst>
          </p:nvPr>
        </p:nvGraphicFramePr>
        <p:xfrm>
          <a:off x="2123728" y="2492894"/>
          <a:ext cx="4968555" cy="2200275"/>
        </p:xfrm>
        <a:graphic>
          <a:graphicData uri="http://schemas.openxmlformats.org/drawingml/2006/table">
            <a:tbl>
              <a:tblPr/>
              <a:tblGrid>
                <a:gridCol w="993711"/>
                <a:gridCol w="993711"/>
                <a:gridCol w="993711"/>
                <a:gridCol w="993711"/>
                <a:gridCol w="993711"/>
              </a:tblGrid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4769386"/>
            <a:ext cx="8135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Classifique o exemplo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{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0,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1,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}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treino: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0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os dados do ficheiro “golf.csv”. Classifique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</a:t>
            </a:r>
          </a:p>
          <a:p>
            <a:pPr>
              <a:spcBef>
                <a:spcPts val="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{</a:t>
            </a:r>
            <a:r>
              <a:rPr lang="pt-PT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Outlook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sunny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66,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90,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TRUE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498" name="Picture 2" descr="C:\Users\joao.lopes\Documents\Projects\2019\2019.08.13_formacao_DAA2019\images\rapidminer_2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"e1071"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 testing set by hold out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(iris)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floor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:n,size=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n_test,replace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[-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Naive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Bayes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naiveBayes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Species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 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laplace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#Laplace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correction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0669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Species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664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não-supervisionados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não têm variável-resposta);</a:t>
            </a:r>
          </a:p>
          <a:p>
            <a:pPr algn="just"/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associações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BR" sz="2200" dirty="0">
                <a:solidFill>
                  <a:schemeClr val="accent2"/>
                </a:solidFill>
                <a:latin typeface="Humnst777 BT" pitchFamily="34" charset="0"/>
              </a:rPr>
              <a:t>agrupamentos</a:t>
            </a:r>
            <a:r>
              <a:rPr lang="pt-BR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99" y="32129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180" y="3808055"/>
            <a:ext cx="813650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supervisionados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(têm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variável-resposta);</a:t>
            </a:r>
          </a:p>
          <a:p>
            <a:pPr>
              <a:spcBef>
                <a:spcPts val="1200"/>
              </a:spcBef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relações entre variáveis que permitem fazer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previsões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Árvores de Decisão são baseados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produzem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estrutura de árvore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 base no conjunto de treino;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Produzem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facilmente interpretáveis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são bastante úteis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descrever 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ser usados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árvores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estrutura de árvore é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gráfico de fluxo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em forma de árvore.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árvore é composta pelos seguintes elementos: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nó que inicia a árvore,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um teste a um atributo,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o resultado do teste, e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portadores da informação sobre a variável-alvo.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decisão na concessão de crédito bancário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teste: 99 exemplos, 5 atributos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variável-resposta)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de dados: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92104"/>
              </p:ext>
            </p:extLst>
          </p:nvPr>
        </p:nvGraphicFramePr>
        <p:xfrm>
          <a:off x="683567" y="3717032"/>
          <a:ext cx="7776865" cy="1986915"/>
        </p:xfrm>
        <a:graphic>
          <a:graphicData uri="http://schemas.openxmlformats.org/drawingml/2006/table">
            <a:tbl>
              <a:tblPr/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Montante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Idade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Salário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16500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pt-PT" sz="1800" b="0" i="0" u="none" strike="noStrike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decisão na concessão de crédito bancário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teste: 99 exemplos, 5 atributos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ariável-resposta)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de dados: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27916"/>
              </p:ext>
            </p:extLst>
          </p:nvPr>
        </p:nvGraphicFramePr>
        <p:xfrm>
          <a:off x="683566" y="3717032"/>
          <a:ext cx="7776865" cy="1986915"/>
        </p:xfrm>
        <a:graphic>
          <a:graphicData uri="http://schemas.openxmlformats.org/drawingml/2006/table">
            <a:tbl>
              <a:tblPr/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Montante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Idade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Salário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pt-PT" sz="1800" b="0" i="0" u="none" strike="noStrike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6707732" y="1784691"/>
            <a:ext cx="928459" cy="369332"/>
          </a:xfrm>
          <a:prstGeom prst="accentCallout1">
            <a:avLst>
              <a:gd name="adj1" fmla="val 44119"/>
              <a:gd name="adj2" fmla="val -4231"/>
              <a:gd name="adj3" fmla="val 164330"/>
              <a:gd name="adj4" fmla="val -189803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Nó-raiz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7356690" y="2946539"/>
            <a:ext cx="1261884" cy="369332"/>
          </a:xfrm>
          <a:prstGeom prst="accentCallout1">
            <a:avLst>
              <a:gd name="adj1" fmla="val 50001"/>
              <a:gd name="adj2" fmla="val -5732"/>
              <a:gd name="adj3" fmla="val 130389"/>
              <a:gd name="adj4" fmla="val -7427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Nó-interno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4" name="AutoShape 12"/>
          <p:cNvSpPr>
            <a:spLocks/>
          </p:cNvSpPr>
          <p:nvPr/>
        </p:nvSpPr>
        <p:spPr bwMode="auto">
          <a:xfrm>
            <a:off x="7870172" y="4156369"/>
            <a:ext cx="684803" cy="369332"/>
          </a:xfrm>
          <a:prstGeom prst="accentCallout1">
            <a:avLst>
              <a:gd name="adj1" fmla="val 50001"/>
              <a:gd name="adj2" fmla="val -10506"/>
              <a:gd name="adj3" fmla="val 118888"/>
              <a:gd name="adj4" fmla="val -11639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>
                <a:solidFill>
                  <a:srgbClr val="FF3300"/>
                </a:solidFill>
              </a:rPr>
              <a:t>folha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2261276" y="1958839"/>
            <a:ext cx="1351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variável-resposta</a:t>
            </a:r>
          </a:p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suporte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76978" y="2150504"/>
            <a:ext cx="6671641" cy="3690712"/>
            <a:chOff x="1076978" y="2150504"/>
            <a:chExt cx="6671641" cy="3690712"/>
          </a:xfrm>
        </p:grpSpPr>
        <p:sp>
          <p:nvSpPr>
            <p:cNvPr id="2" name="Oval 1"/>
            <p:cNvSpPr/>
            <p:nvPr/>
          </p:nvSpPr>
          <p:spPr bwMode="auto">
            <a:xfrm>
              <a:off x="4211960" y="2150504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31/68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77180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20/11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65212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09/59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932040" y="4329160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09/18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480272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00/41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742160" y="5373216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00/18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320032" y="5373215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09/00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29081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20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/01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551429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00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/10</a:t>
              </a:r>
            </a:p>
          </p:txBody>
        </p:sp>
        <p:cxnSp>
          <p:nvCxnSpPr>
            <p:cNvPr id="5" name="Straight Connector 4"/>
            <p:cNvCxnSpPr>
              <a:stCxn id="2" idx="3"/>
              <a:endCxn id="18" idx="0"/>
            </p:cNvCxnSpPr>
            <p:nvPr/>
          </p:nvCxnSpPr>
          <p:spPr bwMode="auto">
            <a:xfrm flipH="1">
              <a:off x="3131840" y="2611423"/>
              <a:ext cx="1185573" cy="56560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>
              <a:stCxn id="2" idx="5"/>
              <a:endCxn id="19" idx="0"/>
            </p:cNvCxnSpPr>
            <p:nvPr/>
          </p:nvCxnSpPr>
          <p:spPr bwMode="auto">
            <a:xfrm>
              <a:off x="4826587" y="2611423"/>
              <a:ext cx="1185573" cy="5656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>
              <a:stCxn id="18" idx="3"/>
              <a:endCxn id="27" idx="0"/>
            </p:cNvCxnSpPr>
            <p:nvPr/>
          </p:nvCxnSpPr>
          <p:spPr bwMode="auto">
            <a:xfrm flipH="1">
              <a:off x="2417081" y="3637951"/>
              <a:ext cx="46017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18" idx="5"/>
              <a:endCxn id="28" idx="0"/>
            </p:cNvCxnSpPr>
            <p:nvPr/>
          </p:nvCxnSpPr>
          <p:spPr bwMode="auto">
            <a:xfrm>
              <a:off x="3386427" y="3637951"/>
              <a:ext cx="45300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>
              <a:stCxn id="19" idx="3"/>
              <a:endCxn id="24" idx="0"/>
            </p:cNvCxnSpPr>
            <p:nvPr/>
          </p:nvCxnSpPr>
          <p:spPr bwMode="auto">
            <a:xfrm flipH="1">
              <a:off x="5292080" y="3637951"/>
              <a:ext cx="465493" cy="6912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19" idx="5"/>
              <a:endCxn id="3" idx="0"/>
            </p:cNvCxnSpPr>
            <p:nvPr/>
          </p:nvCxnSpPr>
          <p:spPr bwMode="auto">
            <a:xfrm>
              <a:off x="6266747" y="3637951"/>
              <a:ext cx="501525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stCxn id="24" idx="3"/>
              <a:endCxn id="26" idx="0"/>
            </p:cNvCxnSpPr>
            <p:nvPr/>
          </p:nvCxnSpPr>
          <p:spPr bwMode="auto">
            <a:xfrm flipH="1">
              <a:off x="4608032" y="4790079"/>
              <a:ext cx="429461" cy="5831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Straight Arrow Connector 37"/>
            <p:cNvCxnSpPr>
              <a:stCxn id="24" idx="5"/>
              <a:endCxn id="25" idx="0"/>
            </p:cNvCxnSpPr>
            <p:nvPr/>
          </p:nvCxnSpPr>
          <p:spPr bwMode="auto">
            <a:xfrm>
              <a:off x="5546667" y="4790079"/>
              <a:ext cx="483493" cy="583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Rectangle 39"/>
            <p:cNvSpPr/>
            <p:nvPr/>
          </p:nvSpPr>
          <p:spPr>
            <a:xfrm>
              <a:off x="1076978" y="3645024"/>
              <a:ext cx="17668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alto,médio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34642" y="3645024"/>
              <a:ext cx="1425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{baixo}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27984" y="3933056"/>
              <a:ext cx="10935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{não}</a:t>
              </a:r>
              <a:endParaRPr lang="en-US" sz="1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516216" y="3933056"/>
              <a:ext cx="1111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simi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572403" y="2647945"/>
              <a:ext cx="12795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{baixo}</a:t>
              </a:r>
              <a:endParaRPr lang="en-US" sz="12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20072" y="2636912"/>
              <a:ext cx="1160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{alto}</a:t>
              </a:r>
              <a:endParaRPr lang="en-US" sz="12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91880" y="5013176"/>
              <a:ext cx="13067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{alto}</a:t>
              </a:r>
              <a:endParaRPr lang="en-US" sz="12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19886" y="5013176"/>
              <a:ext cx="1928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{baixo, médio}</a:t>
              </a:r>
              <a:endParaRPr lang="en-US" sz="1200" dirty="0"/>
            </a:p>
          </p:txBody>
        </p:sp>
      </p:grpSp>
      <p:cxnSp>
        <p:nvCxnSpPr>
          <p:cNvPr id="31" name="Straight Arrow Connector 30"/>
          <p:cNvCxnSpPr/>
          <p:nvPr/>
        </p:nvCxnSpPr>
        <p:spPr bwMode="auto">
          <a:xfrm>
            <a:off x="3547470" y="2286164"/>
            <a:ext cx="828000" cy="2160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>
            <a:off x="3563888" y="2096473"/>
            <a:ext cx="828000" cy="2160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15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Como escolher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 os nós-internos subsequentes)?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Como dividir e (subdividir) o conjunto de teste?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Quando parar de acrescentar nós-internos e terminar numa folha?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valor dar a cada folha?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para atributos binários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24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Como escolher o nó-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(e os nós-internos subsequentes)?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Escolher aleatoriamente (e.g.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ordem alfabética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Como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dividir e (subdividir) o conjunto de teste?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binários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divisão nos seus dois valores é natural.</a:t>
            </a:r>
          </a:p>
          <a:p>
            <a:pPr algn="just">
              <a:spcBef>
                <a:spcPts val="24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Quando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parar de acrescentar nós-internos e terminar numa folha?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Criar folhas quando obtiver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folhas “puras”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Que valor dar a cada folha?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valor da folha “pura” é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 único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variável-alvo.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atributos binários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2" name="Heptagon 31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(“0”=2 ,“1”=0)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7760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44208" y="402655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(“0”=1, “1”=1)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(“0”=2 ,“1”=0)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52120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(“0”=1, “1”=0)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80312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(“0”=0, “1”=1)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03409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9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076056" y="393305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84168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176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812360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4368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84168" y="5528265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2360" y="551723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6056" y="443711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(50%)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03409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2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936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Regras de Associação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Agrupamento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Hierárquico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K-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Means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99" y="32129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180" y="3808055"/>
            <a:ext cx="8136508" cy="19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Distâncias (e.g. 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k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-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Nearest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Neighbour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Probabilísticos (e.g.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Redes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Bayesianas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Procura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Árvores de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Decisão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 Regras de Decisão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 err="1" smtClean="0">
                <a:solidFill>
                  <a:schemeClr val="tx1"/>
                </a:solidFill>
                <a:latin typeface="Humnst777 BT" pitchFamily="34" charset="0"/>
              </a:rPr>
              <a:t>Otimização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(e.g.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Redes Neuronais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Support</a:t>
            </a:r>
            <a:r>
              <a:rPr lang="pt-PT" sz="22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Vector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Machine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árvores são criadas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dividindo recursivamente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conjunto de teste em subconjuntos (i.e. os subconjuntos formados são eles próprios divididos em subconjuntos mais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escolha do atributo para o nó-raiz (e nós-internos subsequentes) e como realizar a sua divisão é feito de modo a obter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“melhor” divisão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após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 exaustiva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avaliação  depende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escolhida (tipicamente relacionadas com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homogeneidade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subconjuntos formados);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divisão termina quando é atingido determinado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obtém-se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 “pura”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suporte da folha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reduz abaixo de determinado limiar; …).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214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0848"/>
            <a:ext cx="6867102" cy="39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774919" y="5949280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3.27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Métrica C4.5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information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gain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multiplas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Métrica CART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Trees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Gini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impurity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(categórica) e Redução de Variância (contínua)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binárias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grandes de folhas pequenas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demasiado específicos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com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muito 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pequenas de folhas grandes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extraem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conhecimento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/>
            <a:endParaRPr lang="pt-PT" sz="20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(substituir nós-internos por folhas):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parar a construção da árvore quando se atinge determinado critério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pré-poda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criar árvores muito grandes, seguido de eliminação de ramos estatisticamente pouco significantes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pós-poda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5528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Critério de paragem e Poda (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pruning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mais frequente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subconjunto de teste da folha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Variáveis-alvo contínua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subconunto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teste da folha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Valores das folhas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Mimetizam bem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processo de decisão humana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exactos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relativamente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outros métodos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enviesamento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pouco robustos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dos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procura podem não capturar facilmente alguns conceitos de decisão.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50521"/>
              </p:ext>
            </p:extLst>
          </p:nvPr>
        </p:nvGraphicFramePr>
        <p:xfrm>
          <a:off x="3347864" y="2492896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˅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Faça o diagrama em árvore da disjunção (i.e. OR).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522" name="Picture 2" descr="C:\Users\joao.lopes\Documents\Projects\2019\2019.08.13_formacao_DAA2019\images\rapidminer_3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40739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546" name="Picture 2" descr="C:\Users\joao.lopes\Documents\Projects\2019\2019.08.13_formacao_DAA2019\images\rapidminer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40739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Decision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Trees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Categorical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Tree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parms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Impurity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control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rpart.control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minsplit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minbucket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leaf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cp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gain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maxdepth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#maximal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depth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be 69"/>
          <p:cNvSpPr/>
          <p:nvPr/>
        </p:nvSpPr>
        <p:spPr bwMode="auto">
          <a:xfrm>
            <a:off x="624726" y="2492896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1" name="Cube 70"/>
          <p:cNvSpPr/>
          <p:nvPr/>
        </p:nvSpPr>
        <p:spPr bwMode="auto">
          <a:xfrm>
            <a:off x="1128782" y="2564904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Visão Geral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80710" y="5157192"/>
            <a:ext cx="9396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de treino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488822" y="4293096"/>
            <a:ext cx="612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</a:rPr>
              <a:t>treino</a:t>
            </a:r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1200830" y="4329120"/>
            <a:ext cx="360000" cy="18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127698" y="4149080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1/2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rot="5400000" flipV="1">
            <a:off x="1290830" y="5139200"/>
            <a:ext cx="18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127698" y="5013176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488822" y="5816297"/>
            <a:ext cx="5421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teste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2483768" y="2132856"/>
            <a:ext cx="11782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Treino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5709589" y="2132856"/>
            <a:ext cx="10946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Teste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7185610" y="2113111"/>
            <a:ext cx="14796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Aplicação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9" name="Cube 38"/>
          <p:cNvSpPr/>
          <p:nvPr/>
        </p:nvSpPr>
        <p:spPr bwMode="auto">
          <a:xfrm>
            <a:off x="2784966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n 39"/>
          <p:cNvSpPr/>
          <p:nvPr/>
        </p:nvSpPr>
        <p:spPr bwMode="auto">
          <a:xfrm>
            <a:off x="624726" y="4293096"/>
            <a:ext cx="450000" cy="90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Can 40"/>
          <p:cNvSpPr>
            <a:spLocks noChangeAspect="1"/>
          </p:cNvSpPr>
          <p:nvPr/>
        </p:nvSpPr>
        <p:spPr bwMode="auto">
          <a:xfrm>
            <a:off x="1632838" y="3861048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Can 42"/>
          <p:cNvSpPr>
            <a:spLocks noChangeAspect="1"/>
          </p:cNvSpPr>
          <p:nvPr/>
        </p:nvSpPr>
        <p:spPr bwMode="auto">
          <a:xfrm>
            <a:off x="1632838" y="5384249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80710" y="3284984"/>
            <a:ext cx="9092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Modelos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47" name="Line 31"/>
          <p:cNvSpPr>
            <a:spLocks noChangeShapeType="1"/>
          </p:cNvSpPr>
          <p:nvPr/>
        </p:nvSpPr>
        <p:spPr bwMode="auto">
          <a:xfrm flipV="1">
            <a:off x="1992878" y="3789040"/>
            <a:ext cx="72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rot="5400000" flipV="1">
            <a:off x="2037798" y="2843960"/>
            <a:ext cx="450000" cy="90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V="1">
            <a:off x="1992878" y="3789040"/>
            <a:ext cx="3888000" cy="194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0" name="Cube 49"/>
          <p:cNvSpPr/>
          <p:nvPr/>
        </p:nvSpPr>
        <p:spPr bwMode="auto">
          <a:xfrm>
            <a:off x="5953318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1" name="Cube 50"/>
          <p:cNvSpPr/>
          <p:nvPr/>
        </p:nvSpPr>
        <p:spPr bwMode="auto">
          <a:xfrm>
            <a:off x="7537494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2" name="Line 31"/>
          <p:cNvSpPr>
            <a:spLocks noChangeShapeType="1"/>
          </p:cNvSpPr>
          <p:nvPr/>
        </p:nvSpPr>
        <p:spPr bwMode="auto">
          <a:xfrm flipV="1">
            <a:off x="3433038" y="3573016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5089222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4" name="Can 53"/>
          <p:cNvSpPr>
            <a:spLocks noChangeAspect="1"/>
          </p:cNvSpPr>
          <p:nvPr/>
        </p:nvSpPr>
        <p:spPr bwMode="auto">
          <a:xfrm>
            <a:off x="7712268" y="2564904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rot="10800000" flipV="1">
            <a:off x="7825526" y="3068960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6" name="Line 31"/>
          <p:cNvSpPr>
            <a:spLocks noChangeShapeType="1"/>
          </p:cNvSpPr>
          <p:nvPr/>
        </p:nvSpPr>
        <p:spPr bwMode="auto">
          <a:xfrm rot="10800000" flipV="1">
            <a:off x="7825527" y="3933056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249462" y="4201343"/>
            <a:ext cx="14269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Conhecimento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897534" y="2545740"/>
            <a:ext cx="7312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reais</a:t>
            </a:r>
          </a:p>
        </p:txBody>
      </p:sp>
      <p:sp>
        <p:nvSpPr>
          <p:cNvPr id="59" name="Line 31"/>
          <p:cNvSpPr>
            <a:spLocks noChangeShapeType="1"/>
          </p:cNvSpPr>
          <p:nvPr/>
        </p:nvSpPr>
        <p:spPr bwMode="auto">
          <a:xfrm rot="10800000" flipV="1">
            <a:off x="3433038" y="3717032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996320" y="3439758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7580496" y="34290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4067944" y="2420888"/>
            <a:ext cx="10775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Escolha 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do Modelo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041801" y="2132856"/>
            <a:ext cx="1466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Validação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1488822" y="5085184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validação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65" name="Can 64"/>
          <p:cNvSpPr>
            <a:spLocks noChangeAspect="1"/>
          </p:cNvSpPr>
          <p:nvPr/>
        </p:nvSpPr>
        <p:spPr bwMode="auto">
          <a:xfrm>
            <a:off x="1632838" y="4653136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1200790" y="4869160"/>
            <a:ext cx="36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1128782" y="4633391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 flipV="1">
            <a:off x="1992878" y="3789040"/>
            <a:ext cx="2304000" cy="115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9" name="Cube 68"/>
          <p:cNvSpPr/>
          <p:nvPr/>
        </p:nvSpPr>
        <p:spPr bwMode="auto">
          <a:xfrm>
            <a:off x="4369142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Cube 44"/>
          <p:cNvSpPr/>
          <p:nvPr/>
        </p:nvSpPr>
        <p:spPr bwMode="auto">
          <a:xfrm>
            <a:off x="768742" y="2780928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4" name="Line 31"/>
          <p:cNvSpPr>
            <a:spLocks noChangeShapeType="1"/>
          </p:cNvSpPr>
          <p:nvPr/>
        </p:nvSpPr>
        <p:spPr bwMode="auto">
          <a:xfrm flipV="1">
            <a:off x="6673398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76" name="Text Box 6"/>
          <p:cNvSpPr txBox="1">
            <a:spLocks noChangeArrowheads="1"/>
          </p:cNvSpPr>
          <p:nvPr/>
        </p:nvSpPr>
        <p:spPr bwMode="auto">
          <a:xfrm>
            <a:off x="5719078" y="2401143"/>
            <a:ext cx="10131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Avaliação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483768" y="2420888"/>
            <a:ext cx="1398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Generalização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500" cy="4201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mod,uniform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,branch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,margin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,main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Tree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mod,use.n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TRUE,all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,cex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0.8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,fancy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,pretty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Decisão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podem decompor-se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Regras de Decisão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de Decisão podem obter-se simplesmente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atravessando as árvores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desde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até às folhas;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de Decisão são da forma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B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salário= baixo &amp; montante = baixo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conceder = sim)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completo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Regras de Decisão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equivalente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à Árvore de Decisão;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aumentam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interpretabilidade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Árvore.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76978" y="2150504"/>
            <a:ext cx="6671641" cy="3690712"/>
            <a:chOff x="1076978" y="2150504"/>
            <a:chExt cx="6671641" cy="3690712"/>
          </a:xfrm>
        </p:grpSpPr>
        <p:sp>
          <p:nvSpPr>
            <p:cNvPr id="10" name="Oval 9"/>
            <p:cNvSpPr/>
            <p:nvPr/>
          </p:nvSpPr>
          <p:spPr bwMode="auto">
            <a:xfrm>
              <a:off x="4211960" y="2150504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31/68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77180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20/11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65212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09/59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932040" y="4329160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09/18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480272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00/41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742160" y="5373216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00/18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320032" y="5373215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09/00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129081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20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/01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551429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00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/10</a:t>
              </a:r>
            </a:p>
          </p:txBody>
        </p:sp>
        <p:cxnSp>
          <p:nvCxnSpPr>
            <p:cNvPr id="23" name="Straight Connector 22"/>
            <p:cNvCxnSpPr>
              <a:stCxn id="10" idx="3"/>
              <a:endCxn id="12" idx="0"/>
            </p:cNvCxnSpPr>
            <p:nvPr/>
          </p:nvCxnSpPr>
          <p:spPr bwMode="auto">
            <a:xfrm flipH="1">
              <a:off x="3131840" y="2611423"/>
              <a:ext cx="1185573" cy="56560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>
              <a:stCxn id="10" idx="5"/>
              <a:endCxn id="13" idx="0"/>
            </p:cNvCxnSpPr>
            <p:nvPr/>
          </p:nvCxnSpPr>
          <p:spPr bwMode="auto">
            <a:xfrm>
              <a:off x="4826587" y="2611423"/>
              <a:ext cx="1185573" cy="5656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12" idx="3"/>
              <a:endCxn id="21" idx="0"/>
            </p:cNvCxnSpPr>
            <p:nvPr/>
          </p:nvCxnSpPr>
          <p:spPr bwMode="auto">
            <a:xfrm flipH="1">
              <a:off x="2417081" y="3637951"/>
              <a:ext cx="46017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12" idx="5"/>
              <a:endCxn id="22" idx="0"/>
            </p:cNvCxnSpPr>
            <p:nvPr/>
          </p:nvCxnSpPr>
          <p:spPr bwMode="auto">
            <a:xfrm>
              <a:off x="3386427" y="3637951"/>
              <a:ext cx="45300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>
              <a:stCxn id="13" idx="3"/>
              <a:endCxn id="14" idx="0"/>
            </p:cNvCxnSpPr>
            <p:nvPr/>
          </p:nvCxnSpPr>
          <p:spPr bwMode="auto">
            <a:xfrm flipH="1">
              <a:off x="5292080" y="3637951"/>
              <a:ext cx="465493" cy="6912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13" idx="5"/>
              <a:endCxn id="15" idx="0"/>
            </p:cNvCxnSpPr>
            <p:nvPr/>
          </p:nvCxnSpPr>
          <p:spPr bwMode="auto">
            <a:xfrm>
              <a:off x="6266747" y="3637951"/>
              <a:ext cx="501525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14" idx="3"/>
              <a:endCxn id="19" idx="0"/>
            </p:cNvCxnSpPr>
            <p:nvPr/>
          </p:nvCxnSpPr>
          <p:spPr bwMode="auto">
            <a:xfrm flipH="1">
              <a:off x="4608032" y="4790079"/>
              <a:ext cx="429461" cy="5831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14" idx="5"/>
              <a:endCxn id="18" idx="0"/>
            </p:cNvCxnSpPr>
            <p:nvPr/>
          </p:nvCxnSpPr>
          <p:spPr bwMode="auto">
            <a:xfrm>
              <a:off x="5546667" y="4790079"/>
              <a:ext cx="483493" cy="583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>
              <a:off x="1076978" y="3645024"/>
              <a:ext cx="17668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alto,médio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34642" y="3645024"/>
              <a:ext cx="1425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{baixo}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27984" y="3933056"/>
              <a:ext cx="10935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{não}</a:t>
              </a:r>
              <a:endParaRPr lang="en-US" sz="1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16216" y="3933056"/>
              <a:ext cx="1111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simi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72403" y="2647945"/>
              <a:ext cx="12795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{baixo}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20072" y="2636912"/>
              <a:ext cx="1160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{alto}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1880" y="5013176"/>
              <a:ext cx="13067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{alto}</a:t>
              </a:r>
              <a:endParaRPr lang="en-US" sz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9886" y="5013176"/>
              <a:ext cx="1928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{baixo, médio}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6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1)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2)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montante=baixo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3)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4)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baixo,médio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5)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conta=sim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conta=não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8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just">
              <a:buFontTx/>
              <a:buChar char="-"/>
            </a:pP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 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Rule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): regra criada directamente dos dados, gerada apenas com base numa variável. Cria uma árvore só com folhas.</a:t>
            </a:r>
          </a:p>
          <a:p>
            <a:pPr marL="182563" indent="-182563"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82563" indent="-182563" algn="just">
              <a:buFontTx/>
              <a:buChar char="-"/>
            </a:pP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Top </a:t>
            </a: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Down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parte de uma regra mais geral e vai acrescentando condições (de variáveis presentes ou de outras).</a:t>
            </a:r>
          </a:p>
          <a:p>
            <a:pPr marL="182563" indent="-182563"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82563" indent="-182563" algn="just">
              <a:buFontTx/>
              <a:buChar char="-"/>
            </a:pP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Bottom</a:t>
            </a: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up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parte de uma regra mais específica e vai-se retirando condições (eliminando variáveis ou não).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Para cada atributo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constrói-se uma regra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2000" b="1" dirty="0" smtClean="0">
                <a:solidFill>
                  <a:schemeClr val="tx1"/>
                </a:solidFill>
              </a:rPr>
              <a:t>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sym typeface="Symbol"/>
              </a:rPr>
              <a:t>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    onde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= valores 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 = classe mais frequente da variável;</a:t>
            </a:r>
            <a:endParaRPr lang="pt-PT" sz="2000" b="1" dirty="0" smtClean="0">
              <a:solidFill>
                <a:schemeClr val="tx1"/>
              </a:solidFill>
            </a:endParaRPr>
          </a:p>
          <a:p>
            <a:r>
              <a:rPr lang="pt-PT" sz="2000" dirty="0" smtClean="0">
                <a:solidFill>
                  <a:schemeClr val="tx1"/>
                </a:solidFill>
              </a:rPr>
              <a:t>2) Seleciona-se o atributo </a:t>
            </a:r>
            <a:r>
              <a:rPr lang="pt-PT" sz="2000" dirty="0">
                <a:solidFill>
                  <a:schemeClr val="tx1"/>
                </a:solidFill>
              </a:rPr>
              <a:t>que possui </a:t>
            </a:r>
            <a:r>
              <a:rPr lang="pt-PT" sz="2000" dirty="0" smtClean="0">
                <a:solidFill>
                  <a:schemeClr val="tx1"/>
                </a:solidFill>
              </a:rPr>
              <a:t>menor erro.</a:t>
            </a:r>
          </a:p>
          <a:p>
            <a:endParaRPr lang="pt-PT" sz="2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Os </a:t>
            </a:r>
            <a:r>
              <a:rPr lang="pt-PT" sz="2000" dirty="0" smtClean="0">
                <a:solidFill>
                  <a:schemeClr val="accent2"/>
                </a:solidFill>
              </a:rPr>
              <a:t>erros</a:t>
            </a:r>
            <a:r>
              <a:rPr lang="pt-PT" sz="2000" dirty="0" smtClean="0">
                <a:solidFill>
                  <a:schemeClr val="tx1"/>
                </a:solidFill>
              </a:rPr>
              <a:t> são calculados como:</a:t>
            </a:r>
          </a:p>
          <a:p>
            <a:pPr>
              <a:buFontTx/>
              <a:buChar char="-"/>
            </a:pPr>
            <a:endParaRPr lang="pt-PT" sz="2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</a:endParaRPr>
          </a:p>
          <a:p>
            <a:r>
              <a:rPr lang="pt-PT" sz="2000" dirty="0" smtClean="0">
                <a:solidFill>
                  <a:schemeClr val="tx1"/>
                </a:solidFill>
              </a:rPr>
              <a:t>onde           é a proporção de exemplos mal classificados quando o atributo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One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R”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95871" y="4455294"/>
                <a:ext cx="2351862" cy="7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𝑒𝑟𝑟𝑜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𝑒𝑟𝑟𝑜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𝑡𝑜𝑡𝑎𝑙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71" y="4455294"/>
                <a:ext cx="2351862" cy="7941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18066" y="5374277"/>
                <a:ext cx="933654" cy="42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𝑒𝑟𝑟𝑜</m:t>
                          </m:r>
                        </m:e>
                        <m:sub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66" y="5374277"/>
                <a:ext cx="933654" cy="429926"/>
              </a:xfrm>
              <a:prstGeom prst="rect">
                <a:avLst/>
              </a:prstGeom>
              <a:blipFill rotWithShape="1"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Começa com uma regra principal (</a:t>
            </a:r>
            <a:r>
              <a:rPr lang="pt-PT" sz="2000" i="1" dirty="0" smtClean="0">
                <a:solidFill>
                  <a:schemeClr val="tx1"/>
                </a:solidFill>
              </a:rPr>
              <a:t>Top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Remove os pontos cobertos por essa regra;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Enquanto não se verifica a </a:t>
            </a:r>
            <a:r>
              <a:rPr lang="pt-PT" sz="2000" dirty="0" smtClean="0">
                <a:solidFill>
                  <a:schemeClr val="accent2"/>
                </a:solidFill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2.1) Adiciona uma nova regra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2.2) Remove os pontos cobertos por essa regra</a:t>
            </a:r>
          </a:p>
          <a:p>
            <a:endParaRPr lang="pt-PT" sz="2000" dirty="0">
              <a:solidFill>
                <a:schemeClr val="tx1"/>
              </a:solidFill>
            </a:endParaRPr>
          </a:p>
          <a:p>
            <a:r>
              <a:rPr lang="pt-PT" sz="2000" b="1" dirty="0" smtClean="0">
                <a:solidFill>
                  <a:schemeClr val="tx1"/>
                </a:solidFill>
              </a:rPr>
              <a:t>Condição de paragem: 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</a:rPr>
              <a:t>cobertura</a:t>
            </a:r>
            <a:r>
              <a:rPr lang="pt-PT" sz="2000" dirty="0" smtClean="0">
                <a:solidFill>
                  <a:schemeClr val="tx1"/>
                </a:solidFill>
              </a:rPr>
              <a:t> da regra atingir determinado limiar;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</a:rPr>
              <a:t>qualidade</a:t>
            </a:r>
            <a:r>
              <a:rPr lang="pt-PT" sz="2000" dirty="0" smtClean="0">
                <a:solidFill>
                  <a:schemeClr val="tx1"/>
                </a:solidFill>
              </a:rPr>
              <a:t> da regra baixar de determinado limiar.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Top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down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Começa com uma regra complexa (</a:t>
            </a:r>
            <a:r>
              <a:rPr lang="pt-PT" sz="2000" i="1" dirty="0" err="1" smtClean="0">
                <a:solidFill>
                  <a:schemeClr val="tx1"/>
                </a:solidFill>
              </a:rPr>
              <a:t>Bottom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Enquanto não se verifica a </a:t>
            </a:r>
            <a:r>
              <a:rPr lang="pt-PT" sz="2000" dirty="0" smtClean="0">
                <a:solidFill>
                  <a:schemeClr val="accent2"/>
                </a:solidFill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2.1) Remove uma regra</a:t>
            </a:r>
          </a:p>
          <a:p>
            <a:endParaRPr lang="pt-PT" sz="2000" dirty="0">
              <a:solidFill>
                <a:schemeClr val="tx1"/>
              </a:solidFill>
            </a:endParaRPr>
          </a:p>
          <a:p>
            <a:r>
              <a:rPr lang="pt-PT" sz="2000" b="1" dirty="0" smtClean="0">
                <a:solidFill>
                  <a:schemeClr val="tx1"/>
                </a:solidFill>
              </a:rPr>
              <a:t>Condição de paragem: </a:t>
            </a:r>
          </a:p>
          <a:p>
            <a:r>
              <a:rPr lang="pt-PT" sz="2000" dirty="0">
                <a:solidFill>
                  <a:schemeClr val="tx1"/>
                </a:solidFill>
              </a:rPr>
              <a:t>- </a:t>
            </a:r>
            <a:r>
              <a:rPr lang="pt-PT" sz="2000" dirty="0">
                <a:solidFill>
                  <a:schemeClr val="accent2"/>
                </a:solidFill>
              </a:rPr>
              <a:t>cobertura</a:t>
            </a:r>
            <a:r>
              <a:rPr lang="pt-PT" sz="2000" dirty="0">
                <a:solidFill>
                  <a:schemeClr val="tx1"/>
                </a:solidFill>
              </a:rPr>
              <a:t> da regra atingir determinado limiar;</a:t>
            </a:r>
          </a:p>
          <a:p>
            <a:r>
              <a:rPr lang="pt-PT" sz="2000" dirty="0">
                <a:solidFill>
                  <a:schemeClr val="tx1"/>
                </a:solidFill>
              </a:rPr>
              <a:t>- </a:t>
            </a:r>
            <a:r>
              <a:rPr lang="pt-PT" sz="2000" dirty="0">
                <a:solidFill>
                  <a:schemeClr val="accent2"/>
                </a:solidFill>
              </a:rPr>
              <a:t>qualidade</a:t>
            </a:r>
            <a:r>
              <a:rPr lang="pt-PT" sz="2000" dirty="0">
                <a:solidFill>
                  <a:schemeClr val="tx1"/>
                </a:solidFill>
              </a:rPr>
              <a:t> da regra baixar de determinado limiar.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Bottom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up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6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Avaliar qualidade da regra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qualidade de uma regra pode ser medida por:</a:t>
            </a:r>
          </a:p>
        </p:txBody>
      </p:sp>
      <p:graphicFrame>
        <p:nvGraphicFramePr>
          <p:cNvPr id="2125825" name="Object 42"/>
          <p:cNvGraphicFramePr>
            <a:graphicFrameLocks noChangeAspect="1"/>
          </p:cNvGraphicFramePr>
          <p:nvPr/>
        </p:nvGraphicFramePr>
        <p:xfrm>
          <a:off x="1979712" y="2780928"/>
          <a:ext cx="466779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248" name="Equation" r:id="rId3" imgW="2743200" imgH="393480" progId="Equation.3">
                  <p:embed/>
                </p:oleObj>
              </mc:Choice>
              <mc:Fallback>
                <p:oleObj name="Equation" r:id="rId3" imgW="2743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66779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5826" name="Object 42"/>
          <p:cNvGraphicFramePr>
            <a:graphicFrameLocks noChangeAspect="1"/>
          </p:cNvGraphicFramePr>
          <p:nvPr/>
        </p:nvGraphicFramePr>
        <p:xfrm>
          <a:off x="1979712" y="3857228"/>
          <a:ext cx="534374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249" name="Equation" r:id="rId5" imgW="3098520" imgH="419040" progId="Equation.3">
                  <p:embed/>
                </p:oleObj>
              </mc:Choice>
              <mc:Fallback>
                <p:oleObj name="Equation" r:id="rId5" imgW="3098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857228"/>
                        <a:ext cx="5343748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problemas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de treino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ruído, dados em falta, …);</a:t>
            </a:r>
          </a:p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um algoritmo;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conjunto de dados: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36299"/>
              </p:ext>
            </p:extLst>
          </p:nvPr>
        </p:nvGraphicFramePr>
        <p:xfrm>
          <a:off x="1835696" y="2492896"/>
          <a:ext cx="5400600" cy="2088234"/>
        </p:xfrm>
        <a:graphic>
          <a:graphicData uri="http://schemas.openxmlformats.org/drawingml/2006/table">
            <a:tbl>
              <a:tblPr firstRow="1" firstCol="1" bandRow="1"/>
              <a:tblGrid>
                <a:gridCol w="1364449"/>
                <a:gridCol w="1337923"/>
                <a:gridCol w="1293160"/>
                <a:gridCol w="1405068"/>
              </a:tblGrid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DMC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FUM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CT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 err="1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Ab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9750" y="4725144"/>
            <a:ext cx="81367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onde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DMC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= duração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média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chamada, </a:t>
            </a:r>
            <a:r>
              <a:rPr lang="pt-P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FUM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= facturação último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mês,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= contrato terminou, e </a:t>
            </a:r>
            <a:r>
              <a:rPr lang="pt-PT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=</a:t>
            </a:r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abandonou (variável-resposta).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Extraia a Regra de Decisão utilizando o algoritmo </a:t>
            </a:r>
            <a:r>
              <a:rPr lang="pt-PT" sz="2000" dirty="0" err="1" smtClean="0">
                <a:solidFill>
                  <a:schemeClr val="tx1"/>
                </a:solidFill>
                <a:latin typeface="Humnst777 BT"/>
              </a:rPr>
              <a:t>oneR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.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3.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a árvore criada anteriormente. Expanda a folha “impura” utilizando 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considerando apenas as variáveis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4.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árvore criada, extraia um conjunto de regras com o algoritmo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top-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down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(STOP: cobertura = 80%, qualidade = 100%).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5.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o 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bottom-up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a partir da regra “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CT = sim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&amp;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FUM = alto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Ab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sim”, extraia uma regra com cobertura ≥ 60% e qualidade ≥ 60%.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0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138" name="Picture 2" descr="C:\Users\joao.lopes\Documents\Projects\2019\2019.08.13_formacao_DAA2019\images\rapidminer_7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572" name="Picture 4" descr="C:\Users\joao.lopes\Documents\Projects\2019\2019.08.13_formacao_DAA2019\images\rapidminer_5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114" name="Picture 2" descr="C:\Users\joao.lopes\Documents\Projects\2019\2019.08.13_formacao_DAA2019\images\rapidminer_6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OneR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Discretize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numerical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#number of bins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#number of bins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#Perform Decision Rule fit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OneR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~.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#model design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5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1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nas redes neuronais do cérebro, onde redes densas de neurónios realizam aprendizagens complexas;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neurónios recebem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input de estímulos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combinam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combinação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produzem, através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activação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output de 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simples: um neurónio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single-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complexos: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multi-camadas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multi</a:t>
            </a:r>
            <a:r>
              <a:rPr lang="pt-PT" sz="2000" i="1" dirty="0" err="1">
                <a:solidFill>
                  <a:schemeClr val="accent2"/>
                </a:solidFill>
                <a:latin typeface="Humnst777 BT" pitchFamily="34" charset="0"/>
              </a:rPr>
              <a:t>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984400" y="2409855"/>
            <a:ext cx="5179888" cy="2808312"/>
            <a:chOff x="1187624" y="2900660"/>
            <a:chExt cx="5179888" cy="2808312"/>
          </a:xfrm>
        </p:grpSpPr>
        <p:sp>
          <p:nvSpPr>
            <p:cNvPr id="10" name="Oval 9"/>
            <p:cNvSpPr/>
            <p:nvPr/>
          </p:nvSpPr>
          <p:spPr bwMode="auto">
            <a:xfrm>
              <a:off x="3203848" y="4077072"/>
              <a:ext cx="1584176" cy="1008112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259632" y="34290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87624" y="400506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403623" y="527692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385846" y="4360397"/>
              <a:ext cx="770330" cy="436755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graphicFrame>
          <p:nvGraphicFramePr>
            <p:cNvPr id="21513" name="Objecto 215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0185717"/>
                </p:ext>
              </p:extLst>
            </p:nvPr>
          </p:nvGraphicFramePr>
          <p:xfrm>
            <a:off x="1387326" y="3411215"/>
            <a:ext cx="3206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36" name="Equação" r:id="rId3" imgW="152280" imgH="215640" progId="Equation.3">
                    <p:embed/>
                  </p:oleObj>
                </mc:Choice>
                <mc:Fallback>
                  <p:oleObj name="Equação" r:id="rId3" imgW="152280" imgH="215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326" y="3411215"/>
                          <a:ext cx="320675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515" name="Conexão recta unidireccional 21514"/>
            <p:cNvCxnSpPr>
              <a:stCxn id="12" idx="6"/>
              <a:endCxn id="10" idx="1"/>
            </p:cNvCxnSpPr>
            <p:nvPr/>
          </p:nvCxnSpPr>
          <p:spPr bwMode="auto">
            <a:xfrm>
              <a:off x="1835696" y="3645024"/>
              <a:ext cx="1600149" cy="5796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18" name="Objecto 215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9724140"/>
                </p:ext>
              </p:extLst>
            </p:nvPr>
          </p:nvGraphicFramePr>
          <p:xfrm>
            <a:off x="1272009" y="3987279"/>
            <a:ext cx="347663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37" name="Equação" r:id="rId5" imgW="164880" imgH="215640" progId="Equation.3">
                    <p:embed/>
                  </p:oleObj>
                </mc:Choice>
                <mc:Fallback>
                  <p:oleObj name="Equação" r:id="rId5" imgW="164880" imgH="215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009" y="3987279"/>
                          <a:ext cx="347663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Conexão recta unidireccional 51"/>
            <p:cNvCxnSpPr>
              <a:stCxn id="13" idx="6"/>
            </p:cNvCxnSpPr>
            <p:nvPr/>
          </p:nvCxnSpPr>
          <p:spPr bwMode="auto">
            <a:xfrm>
              <a:off x="1763688" y="4221088"/>
              <a:ext cx="1440160" cy="2786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25" name="CaixaDeTexto 21524"/>
            <p:cNvSpPr txBox="1"/>
            <p:nvPr/>
          </p:nvSpPr>
          <p:spPr>
            <a:xfrm>
              <a:off x="1763688" y="290066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 smtClean="0">
                  <a:solidFill>
                    <a:schemeClr val="tx1"/>
                  </a:solidFill>
                </a:rPr>
                <a:t>1</a:t>
              </a:r>
              <a:endParaRPr lang="pt-PT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xão recta unidireccional 60"/>
            <p:cNvCxnSpPr>
              <a:stCxn id="53" idx="5"/>
              <a:endCxn id="10" idx="0"/>
            </p:cNvCxnSpPr>
            <p:nvPr/>
          </p:nvCxnSpPr>
          <p:spPr bwMode="auto">
            <a:xfrm>
              <a:off x="2111373" y="3244036"/>
              <a:ext cx="1884563" cy="8330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exão recta unidireccional 63"/>
            <p:cNvCxnSpPr>
              <a:stCxn id="14" idx="6"/>
            </p:cNvCxnSpPr>
            <p:nvPr/>
          </p:nvCxnSpPr>
          <p:spPr bwMode="auto">
            <a:xfrm flipV="1">
              <a:off x="1979687" y="4917740"/>
              <a:ext cx="1376561" cy="57520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29" name="Objecto 215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619655"/>
                </p:ext>
              </p:extLst>
            </p:nvPr>
          </p:nvGraphicFramePr>
          <p:xfrm>
            <a:off x="1547887" y="5272088"/>
            <a:ext cx="3746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38" name="Equação" r:id="rId7" imgW="177480" imgH="228600" progId="Equation.3">
                    <p:embed/>
                  </p:oleObj>
                </mc:Choice>
                <mc:Fallback>
                  <p:oleObj name="Equação" r:id="rId7" imgW="17748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887" y="5272088"/>
                          <a:ext cx="3746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0" name="Objecto 215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098344"/>
                </p:ext>
              </p:extLst>
            </p:nvPr>
          </p:nvGraphicFramePr>
          <p:xfrm>
            <a:off x="2699792" y="3231723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39" name="Equação" r:id="rId9" imgW="190440" imgH="228600" progId="Equation.3">
                    <p:embed/>
                  </p:oleObj>
                </mc:Choice>
                <mc:Fallback>
                  <p:oleObj name="Equação" r:id="rId9" imgW="190440" imgH="2286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792" y="3231723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o 215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631954"/>
                </p:ext>
              </p:extLst>
            </p:nvPr>
          </p:nvGraphicFramePr>
          <p:xfrm>
            <a:off x="2322042" y="3559765"/>
            <a:ext cx="373062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40" name="Equação" r:id="rId11" imgW="177480" imgH="215640" progId="Equation.3">
                    <p:embed/>
                  </p:oleObj>
                </mc:Choice>
                <mc:Fallback>
                  <p:oleObj name="Equação" r:id="rId11" imgW="177480" imgH="215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042" y="3559765"/>
                          <a:ext cx="373062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2" name="Objecto 215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7692836"/>
                </p:ext>
              </p:extLst>
            </p:nvPr>
          </p:nvGraphicFramePr>
          <p:xfrm>
            <a:off x="2191048" y="3991813"/>
            <a:ext cx="4000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41" name="Equação" r:id="rId13" imgW="190440" imgH="215640" progId="Equation.3">
                    <p:embed/>
                  </p:oleObj>
                </mc:Choice>
                <mc:Fallback>
                  <p:oleObj name="Equação" r:id="rId13" imgW="19044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048" y="3991813"/>
                          <a:ext cx="400050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3" name="Objecto 215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6765145"/>
                </p:ext>
              </p:extLst>
            </p:nvPr>
          </p:nvGraphicFramePr>
          <p:xfrm>
            <a:off x="2700412" y="5056188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42" name="Equação" r:id="rId15" imgW="190440" imgH="228600" progId="Equation.3">
                    <p:embed/>
                  </p:oleObj>
                </mc:Choice>
                <mc:Fallback>
                  <p:oleObj name="Equação" r:id="rId15" imgW="19044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412" y="5056188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4" name="Objecto 215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192823"/>
                </p:ext>
              </p:extLst>
            </p:nvPr>
          </p:nvGraphicFramePr>
          <p:xfrm>
            <a:off x="3781425" y="4314825"/>
            <a:ext cx="6921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543" name="Equation" r:id="rId17" imgW="291960" imgH="253800" progId="Equation.3">
                    <p:embed/>
                  </p:oleObj>
                </mc:Choice>
                <mc:Fallback>
                  <p:oleObj name="Equation" r:id="rId17" imgW="291960" imgH="2538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425" y="4314825"/>
                          <a:ext cx="6921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Conexão recta unidireccional 72"/>
            <p:cNvCxnSpPr>
              <a:stCxn id="10" idx="6"/>
              <a:endCxn id="15" idx="2"/>
            </p:cNvCxnSpPr>
            <p:nvPr/>
          </p:nvCxnSpPr>
          <p:spPr bwMode="auto">
            <a:xfrm flipV="1">
              <a:off x="4788024" y="4578775"/>
              <a:ext cx="597822" cy="23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8" name="CaixaDeTexto 77"/>
            <p:cNvSpPr txBox="1"/>
            <p:nvPr/>
          </p:nvSpPr>
          <p:spPr>
            <a:xfrm>
              <a:off x="5436096" y="4375603"/>
              <a:ext cx="93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pt-P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CaixaDeTexto 77"/>
          <p:cNvSpPr txBox="1"/>
          <p:nvPr/>
        </p:nvSpPr>
        <p:spPr>
          <a:xfrm>
            <a:off x="4288656" y="4653136"/>
            <a:ext cx="1507306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9" name="CaixaDeTexto 77"/>
          <p:cNvSpPr txBox="1"/>
          <p:nvPr/>
        </p:nvSpPr>
        <p:spPr>
          <a:xfrm>
            <a:off x="6331508" y="4365104"/>
            <a:ext cx="1264828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9" name="CaixaDeTexto 77"/>
          <p:cNvSpPr txBox="1"/>
          <p:nvPr/>
        </p:nvSpPr>
        <p:spPr>
          <a:xfrm>
            <a:off x="1331640" y="2447171"/>
            <a:ext cx="9407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Inputs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1" name="CaixaDeTexto 77"/>
          <p:cNvSpPr txBox="1"/>
          <p:nvPr/>
        </p:nvSpPr>
        <p:spPr>
          <a:xfrm>
            <a:off x="3851920" y="2492896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Pesos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416448" y="2384455"/>
            <a:ext cx="576064" cy="43204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ixaDeTexto 77"/>
          <p:cNvSpPr txBox="1"/>
          <p:nvPr/>
        </p:nvSpPr>
        <p:spPr>
          <a:xfrm>
            <a:off x="6628494" y="3429000"/>
            <a:ext cx="967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Output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41" name="CaixaDeTexto 77"/>
          <p:cNvSpPr txBox="1"/>
          <p:nvPr/>
        </p:nvSpPr>
        <p:spPr>
          <a:xfrm>
            <a:off x="2490800" y="4121681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…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539552" y="5159514"/>
            <a:ext cx="80645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Classificador Linear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Regressão Múltipla Linear</a:t>
            </a:r>
          </a:p>
        </p:txBody>
      </p:sp>
      <p:graphicFrame>
        <p:nvGraphicFramePr>
          <p:cNvPr id="41" name="Objecto 215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470415"/>
              </p:ext>
            </p:extLst>
          </p:nvPr>
        </p:nvGraphicFramePr>
        <p:xfrm>
          <a:off x="827088" y="2996952"/>
          <a:ext cx="40147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67" name="Equation" r:id="rId3" imgW="1904760" imgH="228600" progId="Equation.3">
                  <p:embed/>
                </p:oleObj>
              </mc:Choice>
              <mc:Fallback>
                <p:oleObj name="Equation" r:id="rId3" imgW="1904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96952"/>
                        <a:ext cx="40147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o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08822"/>
              </p:ext>
            </p:extLst>
          </p:nvPr>
        </p:nvGraphicFramePr>
        <p:xfrm>
          <a:off x="5724128" y="2880866"/>
          <a:ext cx="2224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68" name="Equation" r:id="rId5" imgW="1218960" imgH="457200" progId="Equation.3">
                  <p:embed/>
                </p:oleObj>
              </mc:Choice>
              <mc:Fallback>
                <p:oleObj name="Equation" r:id="rId5" imgW="1218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880866"/>
                        <a:ext cx="2224087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"/>
          <p:cNvGraphicFramePr>
            <a:graphicFrameLocks noChangeAspect="1"/>
          </p:cNvGraphicFramePr>
          <p:nvPr/>
        </p:nvGraphicFramePr>
        <p:xfrm>
          <a:off x="5724128" y="3645024"/>
          <a:ext cx="15986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69" name="Equation" r:id="rId7" imgW="876240" imgH="393480" progId="Equation.3">
                  <p:embed/>
                </p:oleObj>
              </mc:Choice>
              <mc:Fallback>
                <p:oleObj name="Equation" r:id="rId7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645024"/>
                        <a:ext cx="1598613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aixaDeTexto 77"/>
          <p:cNvSpPr txBox="1"/>
          <p:nvPr/>
        </p:nvSpPr>
        <p:spPr>
          <a:xfrm>
            <a:off x="1547664" y="2276872"/>
            <a:ext cx="25922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5" name="CaixaDeTexto 77"/>
          <p:cNvSpPr txBox="1"/>
          <p:nvPr/>
        </p:nvSpPr>
        <p:spPr>
          <a:xfrm>
            <a:off x="5436096" y="2287905"/>
            <a:ext cx="266429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graphicFrame>
        <p:nvGraphicFramePr>
          <p:cNvPr id="46" name="Object 14"/>
          <p:cNvGraphicFramePr>
            <a:graphicFrameLocks noChangeAspect="1"/>
          </p:cNvGraphicFramePr>
          <p:nvPr/>
        </p:nvGraphicFramePr>
        <p:xfrm>
          <a:off x="5724128" y="4509120"/>
          <a:ext cx="102076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70" name="Equation" r:id="rId9" imgW="558720" imgH="203040" progId="Equation.3">
                  <p:embed/>
                </p:oleObj>
              </mc:Choice>
              <mc:Fallback>
                <p:oleObj name="Equation" r:id="rId9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509120"/>
                        <a:ext cx="102076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2"/>
          <p:cNvGraphicFramePr>
            <a:graphicFrameLocks noChangeAspect="1"/>
          </p:cNvGraphicFramePr>
          <p:nvPr/>
        </p:nvGraphicFramePr>
        <p:xfrm>
          <a:off x="1080865" y="3429000"/>
          <a:ext cx="12588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271" name="Equation" r:id="rId11" imgW="596880" imgH="431640" progId="Equation.3">
                  <p:embed/>
                </p:oleObj>
              </mc:Choice>
              <mc:Fallback>
                <p:oleObj name="Equation" r:id="rId11" imgW="596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865" y="3429000"/>
                        <a:ext cx="1258887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Camadas dispostas paralelamente: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entrada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camadas intermédias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camadas escondidas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saída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Multi-layer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oup 50"/>
          <p:cNvGrpSpPr/>
          <p:nvPr/>
        </p:nvGrpSpPr>
        <p:grpSpPr>
          <a:xfrm>
            <a:off x="1835696" y="3212976"/>
            <a:ext cx="5328592" cy="1800200"/>
            <a:chOff x="971600" y="3861048"/>
            <a:chExt cx="5328592" cy="1800200"/>
          </a:xfrm>
        </p:grpSpPr>
        <p:sp>
          <p:nvSpPr>
            <p:cNvPr id="10" name="Oval 9"/>
            <p:cNvSpPr/>
            <p:nvPr/>
          </p:nvSpPr>
          <p:spPr bwMode="auto">
            <a:xfrm>
              <a:off x="1835696" y="422108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35696" y="486916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275856" y="386104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275856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275856" y="52292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004048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0" idx="6"/>
              <a:endCxn id="12" idx="2"/>
            </p:cNvCxnSpPr>
            <p:nvPr/>
          </p:nvCxnSpPr>
          <p:spPr bwMode="auto">
            <a:xfrm flipV="1">
              <a:off x="2411760" y="4077072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Arrow Connector 18"/>
            <p:cNvCxnSpPr>
              <a:stCxn id="10" idx="6"/>
              <a:endCxn id="13" idx="2"/>
            </p:cNvCxnSpPr>
            <p:nvPr/>
          </p:nvCxnSpPr>
          <p:spPr bwMode="auto">
            <a:xfrm>
              <a:off x="2411760" y="4437112"/>
              <a:ext cx="864096" cy="28803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stCxn id="11" idx="6"/>
              <a:endCxn id="13" idx="3"/>
            </p:cNvCxnSpPr>
            <p:nvPr/>
          </p:nvCxnSpPr>
          <p:spPr bwMode="auto">
            <a:xfrm flipV="1">
              <a:off x="2411760" y="4877896"/>
              <a:ext cx="948459" cy="2072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Arrow Connector 23"/>
            <p:cNvCxnSpPr>
              <a:stCxn id="11" idx="6"/>
              <a:endCxn id="14" idx="2"/>
            </p:cNvCxnSpPr>
            <p:nvPr/>
          </p:nvCxnSpPr>
          <p:spPr bwMode="auto">
            <a:xfrm>
              <a:off x="2411760" y="5085184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stCxn id="11" idx="6"/>
              <a:endCxn id="12" idx="3"/>
            </p:cNvCxnSpPr>
            <p:nvPr/>
          </p:nvCxnSpPr>
          <p:spPr bwMode="auto">
            <a:xfrm flipV="1">
              <a:off x="2411760" y="4229824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stCxn id="10" idx="6"/>
              <a:endCxn id="14" idx="1"/>
            </p:cNvCxnSpPr>
            <p:nvPr/>
          </p:nvCxnSpPr>
          <p:spPr bwMode="auto">
            <a:xfrm>
              <a:off x="2411760" y="4437112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stCxn id="12" idx="6"/>
              <a:endCxn id="15" idx="2"/>
            </p:cNvCxnSpPr>
            <p:nvPr/>
          </p:nvCxnSpPr>
          <p:spPr bwMode="auto">
            <a:xfrm>
              <a:off x="3851920" y="4077072"/>
              <a:ext cx="1152128" cy="64807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stCxn id="13" idx="6"/>
              <a:endCxn id="15" idx="2"/>
            </p:cNvCxnSpPr>
            <p:nvPr/>
          </p:nvCxnSpPr>
          <p:spPr bwMode="auto">
            <a:xfrm>
              <a:off x="3851920" y="4725144"/>
              <a:ext cx="11521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Arrow Connector 43"/>
            <p:cNvCxnSpPr>
              <a:stCxn id="14" idx="6"/>
              <a:endCxn id="15" idx="2"/>
            </p:cNvCxnSpPr>
            <p:nvPr/>
          </p:nvCxnSpPr>
          <p:spPr bwMode="auto">
            <a:xfrm flipV="1">
              <a:off x="3851920" y="4725144"/>
              <a:ext cx="1152128" cy="72008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971600" y="4437112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971600" y="508518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724128" y="472514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2339752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entrada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escondida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52120" y="508518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saída 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148064" y="2349048"/>
            <a:ext cx="1512000" cy="1512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5148064" y="3861048"/>
            <a:ext cx="1512000" cy="151200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8" name="Rectangle 287"/>
          <p:cNvSpPr/>
          <p:nvPr/>
        </p:nvSpPr>
        <p:spPr bwMode="auto">
          <a:xfrm>
            <a:off x="6660232" y="2346156"/>
            <a:ext cx="1512000" cy="15120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9" name="Rectangle 288"/>
          <p:cNvSpPr/>
          <p:nvPr/>
        </p:nvSpPr>
        <p:spPr bwMode="auto">
          <a:xfrm>
            <a:off x="6660232" y="3861216"/>
            <a:ext cx="1512000" cy="15120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conjunto de treino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5184128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- 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(qualitativa)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- 2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ruído nos dados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noisy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em falta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missing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exemplos fronteiriços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borderline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desequilibrados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imbalanced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5400488" y="27600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5472112" y="25523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5561272" y="27047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 bwMode="auto">
          <a:xfrm>
            <a:off x="5713672" y="28571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 bwMode="auto">
          <a:xfrm>
            <a:off x="5866072" y="3084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 bwMode="auto">
          <a:xfrm>
            <a:off x="6048560" y="28571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 bwMode="auto">
          <a:xfrm>
            <a:off x="5724512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 bwMode="auto">
          <a:xfrm>
            <a:off x="5876912" y="269640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 bwMode="auto">
          <a:xfrm>
            <a:off x="6029312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 bwMode="auto">
          <a:xfrm>
            <a:off x="6181712" y="26964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 bwMode="auto">
          <a:xfrm>
            <a:off x="5552888" y="29124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5652504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156536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6228568" y="290404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 bwMode="auto">
          <a:xfrm>
            <a:off x="5400488" y="2976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3" name="Oval 92"/>
          <p:cNvSpPr>
            <a:spLocks noChangeAspect="1"/>
          </p:cNvSpPr>
          <p:nvPr/>
        </p:nvSpPr>
        <p:spPr bwMode="auto">
          <a:xfrm>
            <a:off x="5868528" y="2868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4" name="Oval 93"/>
          <p:cNvSpPr>
            <a:spLocks noChangeAspect="1"/>
          </p:cNvSpPr>
          <p:nvPr/>
        </p:nvSpPr>
        <p:spPr bwMode="auto">
          <a:xfrm>
            <a:off x="6408576" y="26520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 bwMode="auto">
          <a:xfrm>
            <a:off x="6416960" y="240837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 bwMode="auto">
          <a:xfrm>
            <a:off x="6569360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 bwMode="auto">
          <a:xfrm>
            <a:off x="6721760" y="271317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 bwMode="auto">
          <a:xfrm>
            <a:off x="6874160" y="2940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 bwMode="auto">
          <a:xfrm>
            <a:off x="7056648" y="271317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 bwMode="auto">
          <a:xfrm>
            <a:off x="6732600" y="23999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 bwMode="auto">
          <a:xfrm>
            <a:off x="6885000" y="25523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 bwMode="auto">
          <a:xfrm>
            <a:off x="7037400" y="23999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7189800" y="25523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6560976" y="27684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660592" y="290404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7128656" y="292081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7236656" y="276002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6408576" y="283203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 bwMode="auto">
          <a:xfrm>
            <a:off x="6876616" y="272403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 bwMode="auto">
          <a:xfrm>
            <a:off x="7416688" y="26880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 bwMode="auto">
          <a:xfrm>
            <a:off x="7425072" y="24803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 bwMode="auto">
          <a:xfrm>
            <a:off x="7577472" y="26327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 bwMode="auto">
          <a:xfrm>
            <a:off x="7729872" y="27851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 bwMode="auto">
          <a:xfrm>
            <a:off x="7882272" y="3012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5" name="Oval 114"/>
          <p:cNvSpPr>
            <a:spLocks noChangeAspect="1"/>
          </p:cNvSpPr>
          <p:nvPr/>
        </p:nvSpPr>
        <p:spPr bwMode="auto">
          <a:xfrm>
            <a:off x="8064760" y="27851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6" name="Oval 115"/>
          <p:cNvSpPr>
            <a:spLocks noChangeAspect="1"/>
          </p:cNvSpPr>
          <p:nvPr/>
        </p:nvSpPr>
        <p:spPr bwMode="auto">
          <a:xfrm>
            <a:off x="7740712" y="24719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7" name="Oval 116"/>
          <p:cNvSpPr>
            <a:spLocks noChangeAspect="1"/>
          </p:cNvSpPr>
          <p:nvPr/>
        </p:nvSpPr>
        <p:spPr bwMode="auto">
          <a:xfrm>
            <a:off x="7893112" y="26243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 bwMode="auto">
          <a:xfrm>
            <a:off x="8045512" y="24719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 bwMode="auto">
          <a:xfrm>
            <a:off x="7488696" y="3048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7569088" y="28404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7668704" y="29760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8028384" y="29928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7416688" y="290404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7884728" y="279604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 bwMode="auto">
          <a:xfrm>
            <a:off x="5552888" y="340810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 bwMode="auto">
          <a:xfrm>
            <a:off x="5561272" y="32004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 bwMode="auto">
          <a:xfrm>
            <a:off x="5713672" y="33528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9" name="Oval 128"/>
          <p:cNvSpPr>
            <a:spLocks noChangeAspect="1"/>
          </p:cNvSpPr>
          <p:nvPr/>
        </p:nvSpPr>
        <p:spPr bwMode="auto">
          <a:xfrm>
            <a:off x="5866072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 bwMode="auto">
          <a:xfrm>
            <a:off x="6018472" y="373214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 bwMode="auto">
          <a:xfrm>
            <a:off x="6200960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 bwMode="auto">
          <a:xfrm>
            <a:off x="5876912" y="326408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 bwMode="auto">
          <a:xfrm>
            <a:off x="602931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 bwMode="auto">
          <a:xfrm>
            <a:off x="6181712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 bwMode="auto">
          <a:xfrm>
            <a:off x="633411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 bwMode="auto">
          <a:xfrm>
            <a:off x="5705288" y="35605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 bwMode="auto">
          <a:xfrm>
            <a:off x="5804904" y="369613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 bwMode="auto">
          <a:xfrm>
            <a:off x="6272968" y="37129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 bwMode="auto">
          <a:xfrm>
            <a:off x="6380968" y="355211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 bwMode="auto">
          <a:xfrm>
            <a:off x="5552888" y="362412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 bwMode="auto">
          <a:xfrm>
            <a:off x="6020928" y="351612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2" name="Oval 141"/>
          <p:cNvSpPr>
            <a:spLocks noChangeAspect="1"/>
          </p:cNvSpPr>
          <p:nvPr/>
        </p:nvSpPr>
        <p:spPr bwMode="auto">
          <a:xfrm>
            <a:off x="6516576" y="333609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3" name="Oval 142"/>
          <p:cNvSpPr>
            <a:spLocks noChangeAspect="1"/>
          </p:cNvSpPr>
          <p:nvPr/>
        </p:nvSpPr>
        <p:spPr bwMode="auto">
          <a:xfrm>
            <a:off x="6633008" y="31284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4" name="Oval 143"/>
          <p:cNvSpPr>
            <a:spLocks noChangeAspect="1"/>
          </p:cNvSpPr>
          <p:nvPr/>
        </p:nvSpPr>
        <p:spPr bwMode="auto">
          <a:xfrm>
            <a:off x="6785408" y="32808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5" name="Oval 144"/>
          <p:cNvSpPr>
            <a:spLocks noChangeAspect="1"/>
          </p:cNvSpPr>
          <p:nvPr/>
        </p:nvSpPr>
        <p:spPr bwMode="auto">
          <a:xfrm>
            <a:off x="6876616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 bwMode="auto">
          <a:xfrm>
            <a:off x="7090208" y="3660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7" name="Oval 146"/>
          <p:cNvSpPr>
            <a:spLocks noChangeAspect="1"/>
          </p:cNvSpPr>
          <p:nvPr/>
        </p:nvSpPr>
        <p:spPr bwMode="auto">
          <a:xfrm>
            <a:off x="7272696" y="34332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8" name="Oval 147"/>
          <p:cNvSpPr>
            <a:spLocks noChangeAspect="1"/>
          </p:cNvSpPr>
          <p:nvPr/>
        </p:nvSpPr>
        <p:spPr bwMode="auto">
          <a:xfrm>
            <a:off x="6948648" y="3120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9" name="Oval 148"/>
          <p:cNvSpPr>
            <a:spLocks noChangeAspect="1"/>
          </p:cNvSpPr>
          <p:nvPr/>
        </p:nvSpPr>
        <p:spPr bwMode="auto">
          <a:xfrm>
            <a:off x="7101048" y="32724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0" name="Oval 149"/>
          <p:cNvSpPr>
            <a:spLocks noChangeAspect="1"/>
          </p:cNvSpPr>
          <p:nvPr/>
        </p:nvSpPr>
        <p:spPr bwMode="auto">
          <a:xfrm>
            <a:off x="7253448" y="322809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 bwMode="auto">
          <a:xfrm>
            <a:off x="7405848" y="32724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2" name="Oval 151"/>
          <p:cNvSpPr>
            <a:spLocks noChangeAspect="1"/>
          </p:cNvSpPr>
          <p:nvPr/>
        </p:nvSpPr>
        <p:spPr bwMode="auto">
          <a:xfrm>
            <a:off x="6660592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6876640" y="362412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4" name="Oval 153"/>
          <p:cNvSpPr>
            <a:spLocks noChangeAspect="1"/>
          </p:cNvSpPr>
          <p:nvPr/>
        </p:nvSpPr>
        <p:spPr bwMode="auto">
          <a:xfrm>
            <a:off x="7344704" y="364089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5" name="Oval 154"/>
          <p:cNvSpPr>
            <a:spLocks noChangeAspect="1"/>
          </p:cNvSpPr>
          <p:nvPr/>
        </p:nvSpPr>
        <p:spPr bwMode="auto">
          <a:xfrm>
            <a:off x="7452704" y="348010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6" name="Oval 155"/>
          <p:cNvSpPr>
            <a:spLocks noChangeAspect="1"/>
          </p:cNvSpPr>
          <p:nvPr/>
        </p:nvSpPr>
        <p:spPr bwMode="auto">
          <a:xfrm>
            <a:off x="6732600" y="380415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 bwMode="auto">
          <a:xfrm>
            <a:off x="7092664" y="34441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8" name="Oval 157"/>
          <p:cNvSpPr>
            <a:spLocks noChangeAspect="1"/>
          </p:cNvSpPr>
          <p:nvPr/>
        </p:nvSpPr>
        <p:spPr bwMode="auto">
          <a:xfrm>
            <a:off x="7632736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9" name="Oval 158"/>
          <p:cNvSpPr>
            <a:spLocks noChangeAspect="1"/>
          </p:cNvSpPr>
          <p:nvPr/>
        </p:nvSpPr>
        <p:spPr bwMode="auto">
          <a:xfrm>
            <a:off x="7641120" y="32004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0" name="Oval 159"/>
          <p:cNvSpPr>
            <a:spLocks noChangeAspect="1"/>
          </p:cNvSpPr>
          <p:nvPr/>
        </p:nvSpPr>
        <p:spPr bwMode="auto">
          <a:xfrm>
            <a:off x="7793520" y="33528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1" name="Oval 160"/>
          <p:cNvSpPr>
            <a:spLocks noChangeAspect="1"/>
          </p:cNvSpPr>
          <p:nvPr/>
        </p:nvSpPr>
        <p:spPr bwMode="auto">
          <a:xfrm>
            <a:off x="7945920" y="35052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2" name="Oval 161"/>
          <p:cNvSpPr>
            <a:spLocks noChangeAspect="1"/>
          </p:cNvSpPr>
          <p:nvPr/>
        </p:nvSpPr>
        <p:spPr bwMode="auto">
          <a:xfrm>
            <a:off x="8064400" y="373214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4" name="Oval 163"/>
          <p:cNvSpPr>
            <a:spLocks noChangeAspect="1"/>
          </p:cNvSpPr>
          <p:nvPr/>
        </p:nvSpPr>
        <p:spPr bwMode="auto">
          <a:xfrm>
            <a:off x="7956760" y="31920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5" name="Oval 164"/>
          <p:cNvSpPr>
            <a:spLocks noChangeAspect="1"/>
          </p:cNvSpPr>
          <p:nvPr/>
        </p:nvSpPr>
        <p:spPr bwMode="auto">
          <a:xfrm>
            <a:off x="8028384" y="33444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7" name="Oval 166"/>
          <p:cNvSpPr>
            <a:spLocks noChangeAspect="1"/>
          </p:cNvSpPr>
          <p:nvPr/>
        </p:nvSpPr>
        <p:spPr bwMode="auto">
          <a:xfrm>
            <a:off x="5652504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8" name="Oval 167"/>
          <p:cNvSpPr>
            <a:spLocks noChangeAspect="1"/>
          </p:cNvSpPr>
          <p:nvPr/>
        </p:nvSpPr>
        <p:spPr bwMode="auto">
          <a:xfrm>
            <a:off x="7785136" y="35605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 bwMode="auto">
          <a:xfrm>
            <a:off x="7884752" y="369613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 bwMode="auto">
          <a:xfrm>
            <a:off x="7452704" y="376814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2" name="Oval 171"/>
          <p:cNvSpPr>
            <a:spLocks noChangeAspect="1"/>
          </p:cNvSpPr>
          <p:nvPr/>
        </p:nvSpPr>
        <p:spPr bwMode="auto">
          <a:xfrm>
            <a:off x="7632736" y="362412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8064400" y="35730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>
            <a:off x="5264832" y="39205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6" name="Oval 175"/>
          <p:cNvSpPr>
            <a:spLocks noChangeAspect="1"/>
          </p:cNvSpPr>
          <p:nvPr/>
        </p:nvSpPr>
        <p:spPr bwMode="auto">
          <a:xfrm>
            <a:off x="5417232" y="40729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1" name="Oval 180"/>
          <p:cNvSpPr>
            <a:spLocks noChangeAspect="1"/>
          </p:cNvSpPr>
          <p:nvPr/>
        </p:nvSpPr>
        <p:spPr bwMode="auto">
          <a:xfrm>
            <a:off x="5652480" y="40645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2" name="Oval 181"/>
          <p:cNvSpPr>
            <a:spLocks noChangeAspect="1"/>
          </p:cNvSpPr>
          <p:nvPr/>
        </p:nvSpPr>
        <p:spPr bwMode="auto">
          <a:xfrm>
            <a:off x="5885272" y="39121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5" name="Oval 184"/>
          <p:cNvSpPr>
            <a:spLocks noChangeAspect="1"/>
          </p:cNvSpPr>
          <p:nvPr/>
        </p:nvSpPr>
        <p:spPr bwMode="auto">
          <a:xfrm>
            <a:off x="5508464" y="441621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7" name="Oval 186"/>
          <p:cNvSpPr>
            <a:spLocks noChangeAspect="1"/>
          </p:cNvSpPr>
          <p:nvPr/>
        </p:nvSpPr>
        <p:spPr bwMode="auto">
          <a:xfrm>
            <a:off x="6084528" y="427219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9" name="Oval 188"/>
          <p:cNvSpPr>
            <a:spLocks noChangeAspect="1"/>
          </p:cNvSpPr>
          <p:nvPr/>
        </p:nvSpPr>
        <p:spPr bwMode="auto">
          <a:xfrm>
            <a:off x="5724488" y="423620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1" name="Oval 190"/>
          <p:cNvSpPr>
            <a:spLocks noChangeAspect="1"/>
          </p:cNvSpPr>
          <p:nvPr/>
        </p:nvSpPr>
        <p:spPr bwMode="auto">
          <a:xfrm>
            <a:off x="6272968" y="39205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2" name="Oval 191"/>
          <p:cNvSpPr>
            <a:spLocks noChangeAspect="1"/>
          </p:cNvSpPr>
          <p:nvPr/>
        </p:nvSpPr>
        <p:spPr bwMode="auto">
          <a:xfrm>
            <a:off x="6425368" y="40729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4" name="Oval 193"/>
          <p:cNvSpPr>
            <a:spLocks noChangeAspect="1"/>
          </p:cNvSpPr>
          <p:nvPr/>
        </p:nvSpPr>
        <p:spPr bwMode="auto">
          <a:xfrm>
            <a:off x="6730168" y="445222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5" name="Oval 194"/>
          <p:cNvSpPr>
            <a:spLocks noChangeAspect="1"/>
          </p:cNvSpPr>
          <p:nvPr/>
        </p:nvSpPr>
        <p:spPr bwMode="auto">
          <a:xfrm>
            <a:off x="6912656" y="422534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6" name="Oval 195"/>
          <p:cNvSpPr>
            <a:spLocks noChangeAspect="1"/>
          </p:cNvSpPr>
          <p:nvPr/>
        </p:nvSpPr>
        <p:spPr bwMode="auto">
          <a:xfrm>
            <a:off x="6588608" y="39121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7" name="Oval 196"/>
          <p:cNvSpPr>
            <a:spLocks noChangeAspect="1"/>
          </p:cNvSpPr>
          <p:nvPr/>
        </p:nvSpPr>
        <p:spPr bwMode="auto">
          <a:xfrm>
            <a:off x="6741008" y="40645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8" name="Oval 197"/>
          <p:cNvSpPr>
            <a:spLocks noChangeAspect="1"/>
          </p:cNvSpPr>
          <p:nvPr/>
        </p:nvSpPr>
        <p:spPr bwMode="auto">
          <a:xfrm>
            <a:off x="6840624" y="3912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9" name="Oval 198"/>
          <p:cNvSpPr>
            <a:spLocks noChangeAspect="1"/>
          </p:cNvSpPr>
          <p:nvPr/>
        </p:nvSpPr>
        <p:spPr bwMode="auto">
          <a:xfrm>
            <a:off x="7045808" y="40645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 bwMode="auto">
          <a:xfrm>
            <a:off x="6516600" y="441621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2" name="Oval 201"/>
          <p:cNvSpPr>
            <a:spLocks noChangeAspect="1"/>
          </p:cNvSpPr>
          <p:nvPr/>
        </p:nvSpPr>
        <p:spPr bwMode="auto">
          <a:xfrm>
            <a:off x="6984664" y="443298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3" name="Oval 202"/>
          <p:cNvSpPr>
            <a:spLocks noChangeAspect="1"/>
          </p:cNvSpPr>
          <p:nvPr/>
        </p:nvSpPr>
        <p:spPr bwMode="auto">
          <a:xfrm>
            <a:off x="7092664" y="4272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 bwMode="auto">
          <a:xfrm>
            <a:off x="6732624" y="423620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 bwMode="auto">
          <a:xfrm>
            <a:off x="7272672" y="40561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 bwMode="auto">
          <a:xfrm>
            <a:off x="7281056" y="38485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 bwMode="auto">
          <a:xfrm>
            <a:off x="7433456" y="40009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7585856" y="415333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 bwMode="auto">
          <a:xfrm>
            <a:off x="7668704" y="43802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7920744" y="41533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596696" y="38401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7749096" y="39925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7901496" y="38401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8053896" y="39925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6" name="Oval 215"/>
          <p:cNvSpPr>
            <a:spLocks noChangeAspect="1"/>
          </p:cNvSpPr>
          <p:nvPr/>
        </p:nvSpPr>
        <p:spPr bwMode="auto">
          <a:xfrm>
            <a:off x="7425072" y="42085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7" name="Oval 216"/>
          <p:cNvSpPr>
            <a:spLocks noChangeAspect="1"/>
          </p:cNvSpPr>
          <p:nvPr/>
        </p:nvSpPr>
        <p:spPr bwMode="auto">
          <a:xfrm>
            <a:off x="7524688" y="434420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8" name="Oval 217"/>
          <p:cNvSpPr>
            <a:spLocks noChangeAspect="1"/>
          </p:cNvSpPr>
          <p:nvPr/>
        </p:nvSpPr>
        <p:spPr bwMode="auto">
          <a:xfrm>
            <a:off x="7992752" y="43609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9" name="Oval 218"/>
          <p:cNvSpPr>
            <a:spLocks noChangeAspect="1"/>
          </p:cNvSpPr>
          <p:nvPr/>
        </p:nvSpPr>
        <p:spPr bwMode="auto">
          <a:xfrm>
            <a:off x="8064400" y="420018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0" name="Oval 219"/>
          <p:cNvSpPr>
            <a:spLocks noChangeAspect="1"/>
          </p:cNvSpPr>
          <p:nvPr/>
        </p:nvSpPr>
        <p:spPr bwMode="auto">
          <a:xfrm>
            <a:off x="7272672" y="4272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 bwMode="auto">
          <a:xfrm>
            <a:off x="7740712" y="4164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 bwMode="auto">
          <a:xfrm>
            <a:off x="5264832" y="46406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5" name="Oval 224"/>
          <p:cNvSpPr>
            <a:spLocks noChangeAspect="1"/>
          </p:cNvSpPr>
          <p:nvPr/>
        </p:nvSpPr>
        <p:spPr bwMode="auto">
          <a:xfrm>
            <a:off x="5569632" y="49454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 bwMode="auto">
          <a:xfrm>
            <a:off x="5722032" y="5172308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7" name="Oval 226"/>
          <p:cNvSpPr>
            <a:spLocks noChangeAspect="1"/>
          </p:cNvSpPr>
          <p:nvPr/>
        </p:nvSpPr>
        <p:spPr bwMode="auto">
          <a:xfrm>
            <a:off x="5904520" y="49454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9" name="Oval 228"/>
          <p:cNvSpPr>
            <a:spLocks noChangeAspect="1"/>
          </p:cNvSpPr>
          <p:nvPr/>
        </p:nvSpPr>
        <p:spPr bwMode="auto">
          <a:xfrm>
            <a:off x="5732872" y="47846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3" name="Oval 232"/>
          <p:cNvSpPr>
            <a:spLocks noChangeAspect="1"/>
          </p:cNvSpPr>
          <p:nvPr/>
        </p:nvSpPr>
        <p:spPr bwMode="auto">
          <a:xfrm>
            <a:off x="5508464" y="513629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6" name="Oval 235"/>
          <p:cNvSpPr>
            <a:spLocks noChangeAspect="1"/>
          </p:cNvSpPr>
          <p:nvPr/>
        </p:nvSpPr>
        <p:spPr bwMode="auto">
          <a:xfrm>
            <a:off x="5256448" y="506428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8" name="Oval 237"/>
          <p:cNvSpPr>
            <a:spLocks noChangeAspect="1"/>
          </p:cNvSpPr>
          <p:nvPr/>
        </p:nvSpPr>
        <p:spPr bwMode="auto">
          <a:xfrm>
            <a:off x="6264560" y="484826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9" name="Oval 238"/>
          <p:cNvSpPr>
            <a:spLocks noChangeAspect="1"/>
          </p:cNvSpPr>
          <p:nvPr/>
        </p:nvSpPr>
        <p:spPr bwMode="auto">
          <a:xfrm>
            <a:off x="6336568" y="46406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 bwMode="auto">
          <a:xfrm>
            <a:off x="6730144" y="517230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 bwMode="auto">
          <a:xfrm>
            <a:off x="6912632" y="49454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4" name="Oval 243"/>
          <p:cNvSpPr>
            <a:spLocks noChangeAspect="1"/>
          </p:cNvSpPr>
          <p:nvPr/>
        </p:nvSpPr>
        <p:spPr bwMode="auto">
          <a:xfrm>
            <a:off x="6588584" y="46322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5" name="Oval 244"/>
          <p:cNvSpPr>
            <a:spLocks noChangeAspect="1"/>
          </p:cNvSpPr>
          <p:nvPr/>
        </p:nvSpPr>
        <p:spPr bwMode="auto">
          <a:xfrm>
            <a:off x="6660592" y="47846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 bwMode="auto">
          <a:xfrm>
            <a:off x="6804608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 bwMode="auto">
          <a:xfrm>
            <a:off x="7045784" y="47846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 bwMode="auto">
          <a:xfrm>
            <a:off x="6516576" y="513629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0" name="Oval 249"/>
          <p:cNvSpPr>
            <a:spLocks noChangeAspect="1"/>
          </p:cNvSpPr>
          <p:nvPr/>
        </p:nvSpPr>
        <p:spPr bwMode="auto">
          <a:xfrm>
            <a:off x="6984640" y="515306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1" name="Oval 250"/>
          <p:cNvSpPr>
            <a:spLocks noChangeAspect="1"/>
          </p:cNvSpPr>
          <p:nvPr/>
        </p:nvSpPr>
        <p:spPr bwMode="auto">
          <a:xfrm>
            <a:off x="7092640" y="499227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2" name="Oval 251"/>
          <p:cNvSpPr>
            <a:spLocks noChangeAspect="1"/>
          </p:cNvSpPr>
          <p:nvPr/>
        </p:nvSpPr>
        <p:spPr bwMode="auto">
          <a:xfrm>
            <a:off x="6264560" y="506428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3" name="Oval 252"/>
          <p:cNvSpPr>
            <a:spLocks noChangeAspect="1"/>
          </p:cNvSpPr>
          <p:nvPr/>
        </p:nvSpPr>
        <p:spPr bwMode="auto">
          <a:xfrm>
            <a:off x="6732600" y="495628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4" name="Oval 253"/>
          <p:cNvSpPr>
            <a:spLocks noChangeAspect="1"/>
          </p:cNvSpPr>
          <p:nvPr/>
        </p:nvSpPr>
        <p:spPr bwMode="auto">
          <a:xfrm>
            <a:off x="7272672" y="477625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5" name="Oval 254"/>
          <p:cNvSpPr>
            <a:spLocks noChangeAspect="1"/>
          </p:cNvSpPr>
          <p:nvPr/>
        </p:nvSpPr>
        <p:spPr bwMode="auto">
          <a:xfrm>
            <a:off x="7308664" y="4524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6" name="Oval 255"/>
          <p:cNvSpPr>
            <a:spLocks noChangeAspect="1"/>
          </p:cNvSpPr>
          <p:nvPr/>
        </p:nvSpPr>
        <p:spPr bwMode="auto">
          <a:xfrm>
            <a:off x="7433456" y="472101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4" name="Oval 263"/>
          <p:cNvSpPr>
            <a:spLocks noChangeAspect="1"/>
          </p:cNvSpPr>
          <p:nvPr/>
        </p:nvSpPr>
        <p:spPr bwMode="auto">
          <a:xfrm>
            <a:off x="7380672" y="495628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8" name="Oval 267"/>
          <p:cNvSpPr>
            <a:spLocks noChangeAspect="1"/>
          </p:cNvSpPr>
          <p:nvPr/>
        </p:nvSpPr>
        <p:spPr bwMode="auto">
          <a:xfrm>
            <a:off x="7236656" y="499227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2" name="Oval 271"/>
          <p:cNvSpPr>
            <a:spLocks noChangeAspect="1"/>
          </p:cNvSpPr>
          <p:nvPr/>
        </p:nvSpPr>
        <p:spPr bwMode="auto">
          <a:xfrm>
            <a:off x="6480584" y="2976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3" name="Oval 272"/>
          <p:cNvSpPr>
            <a:spLocks noChangeAspect="1"/>
          </p:cNvSpPr>
          <p:nvPr/>
        </p:nvSpPr>
        <p:spPr bwMode="auto">
          <a:xfrm>
            <a:off x="6912632" y="3768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5" name="Oval 274"/>
          <p:cNvSpPr>
            <a:spLocks noChangeAspect="1"/>
          </p:cNvSpPr>
          <p:nvPr/>
        </p:nvSpPr>
        <p:spPr bwMode="auto">
          <a:xfrm>
            <a:off x="6336568" y="301206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6" name="Oval 275"/>
          <p:cNvSpPr>
            <a:spLocks noChangeAspect="1"/>
          </p:cNvSpPr>
          <p:nvPr/>
        </p:nvSpPr>
        <p:spPr bwMode="auto">
          <a:xfrm>
            <a:off x="7056648" y="3912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8" name="Oval 277"/>
          <p:cNvSpPr>
            <a:spLocks noChangeAspect="1"/>
          </p:cNvSpPr>
          <p:nvPr/>
        </p:nvSpPr>
        <p:spPr bwMode="auto">
          <a:xfrm>
            <a:off x="6768616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9" name="Oval 278"/>
          <p:cNvSpPr>
            <a:spLocks noChangeAspect="1"/>
          </p:cNvSpPr>
          <p:nvPr/>
        </p:nvSpPr>
        <p:spPr bwMode="auto">
          <a:xfrm>
            <a:off x="7200664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0" name="Oval 279"/>
          <p:cNvSpPr>
            <a:spLocks noChangeAspect="1"/>
          </p:cNvSpPr>
          <p:nvPr/>
        </p:nvSpPr>
        <p:spPr bwMode="auto">
          <a:xfrm>
            <a:off x="5400464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1" name="Oval 280"/>
          <p:cNvSpPr>
            <a:spLocks noChangeAspect="1"/>
          </p:cNvSpPr>
          <p:nvPr/>
        </p:nvSpPr>
        <p:spPr bwMode="auto">
          <a:xfrm>
            <a:off x="6336568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2" name="Oval 281"/>
          <p:cNvSpPr>
            <a:spLocks noChangeAspect="1"/>
          </p:cNvSpPr>
          <p:nvPr/>
        </p:nvSpPr>
        <p:spPr bwMode="auto">
          <a:xfrm>
            <a:off x="7164672" y="441621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5" name="Oval 284"/>
          <p:cNvSpPr>
            <a:spLocks noChangeAspect="1"/>
          </p:cNvSpPr>
          <p:nvPr/>
        </p:nvSpPr>
        <p:spPr bwMode="auto">
          <a:xfrm>
            <a:off x="6048536" y="46322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1" name="Oval 290"/>
          <p:cNvSpPr>
            <a:spLocks noChangeAspect="1"/>
          </p:cNvSpPr>
          <p:nvPr/>
        </p:nvSpPr>
        <p:spPr bwMode="auto">
          <a:xfrm>
            <a:off x="5184440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4" name="Oval 293"/>
          <p:cNvSpPr>
            <a:spLocks noChangeAspect="1"/>
          </p:cNvSpPr>
          <p:nvPr/>
        </p:nvSpPr>
        <p:spPr bwMode="auto">
          <a:xfrm>
            <a:off x="5364472" y="315608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5" name="Oval 294"/>
          <p:cNvSpPr>
            <a:spLocks noChangeAspect="1"/>
          </p:cNvSpPr>
          <p:nvPr/>
        </p:nvSpPr>
        <p:spPr bwMode="auto">
          <a:xfrm>
            <a:off x="531759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8" name="Oval 297"/>
          <p:cNvSpPr>
            <a:spLocks noChangeAspect="1"/>
          </p:cNvSpPr>
          <p:nvPr/>
        </p:nvSpPr>
        <p:spPr bwMode="auto">
          <a:xfrm>
            <a:off x="5256448" y="37129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9" name="Oval 298"/>
          <p:cNvSpPr>
            <a:spLocks noChangeAspect="1"/>
          </p:cNvSpPr>
          <p:nvPr/>
        </p:nvSpPr>
        <p:spPr bwMode="auto">
          <a:xfrm>
            <a:off x="5364448" y="355211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2" name="Oval 301"/>
          <p:cNvSpPr>
            <a:spLocks noChangeAspect="1"/>
          </p:cNvSpPr>
          <p:nvPr/>
        </p:nvSpPr>
        <p:spPr bwMode="auto">
          <a:xfrm>
            <a:off x="6516576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3" name="Oval 302"/>
          <p:cNvSpPr>
            <a:spLocks noChangeAspect="1"/>
          </p:cNvSpPr>
          <p:nvPr/>
        </p:nvSpPr>
        <p:spPr bwMode="auto">
          <a:xfrm>
            <a:off x="6444568" y="37873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4" name="Oval 303"/>
          <p:cNvSpPr>
            <a:spLocks noChangeAspect="1"/>
          </p:cNvSpPr>
          <p:nvPr/>
        </p:nvSpPr>
        <p:spPr bwMode="auto">
          <a:xfrm>
            <a:off x="6596968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6" name="Oval 305"/>
          <p:cNvSpPr>
            <a:spLocks noChangeAspect="1"/>
          </p:cNvSpPr>
          <p:nvPr/>
        </p:nvSpPr>
        <p:spPr bwMode="auto">
          <a:xfrm>
            <a:off x="5292440" y="44882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7" name="Oval 306"/>
          <p:cNvSpPr>
            <a:spLocks noChangeAspect="1"/>
          </p:cNvSpPr>
          <p:nvPr/>
        </p:nvSpPr>
        <p:spPr bwMode="auto">
          <a:xfrm>
            <a:off x="7092640" y="3120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8" name="Oval 307"/>
          <p:cNvSpPr>
            <a:spLocks noChangeAspect="1"/>
          </p:cNvSpPr>
          <p:nvPr/>
        </p:nvSpPr>
        <p:spPr bwMode="auto">
          <a:xfrm>
            <a:off x="7452680" y="44882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9" name="Oval 308"/>
          <p:cNvSpPr>
            <a:spLocks noChangeAspect="1"/>
          </p:cNvSpPr>
          <p:nvPr/>
        </p:nvSpPr>
        <p:spPr bwMode="auto">
          <a:xfrm>
            <a:off x="6372560" y="4452228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0" name="Oval 309"/>
          <p:cNvSpPr>
            <a:spLocks noChangeAspect="1"/>
          </p:cNvSpPr>
          <p:nvPr/>
        </p:nvSpPr>
        <p:spPr bwMode="auto">
          <a:xfrm>
            <a:off x="6948624" y="326408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2" name="Oval 311"/>
          <p:cNvSpPr>
            <a:spLocks noChangeAspect="1"/>
          </p:cNvSpPr>
          <p:nvPr/>
        </p:nvSpPr>
        <p:spPr bwMode="auto">
          <a:xfrm>
            <a:off x="7128656" y="3804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3" name="Oval 312"/>
          <p:cNvSpPr>
            <a:spLocks noChangeAspect="1"/>
          </p:cNvSpPr>
          <p:nvPr/>
        </p:nvSpPr>
        <p:spPr bwMode="auto">
          <a:xfrm>
            <a:off x="6732600" y="3660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4" name="Oval 313"/>
          <p:cNvSpPr>
            <a:spLocks noChangeAspect="1"/>
          </p:cNvSpPr>
          <p:nvPr/>
        </p:nvSpPr>
        <p:spPr bwMode="auto">
          <a:xfrm>
            <a:off x="6480584" y="3660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5" name="Oval 314"/>
          <p:cNvSpPr>
            <a:spLocks noChangeAspect="1"/>
          </p:cNvSpPr>
          <p:nvPr/>
        </p:nvSpPr>
        <p:spPr bwMode="auto">
          <a:xfrm>
            <a:off x="6652208" y="3552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6" name="Oval 315"/>
          <p:cNvSpPr>
            <a:spLocks noChangeAspect="1"/>
          </p:cNvSpPr>
          <p:nvPr/>
        </p:nvSpPr>
        <p:spPr bwMode="auto">
          <a:xfrm>
            <a:off x="6480584" y="348010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7" name="Oval 316"/>
          <p:cNvSpPr>
            <a:spLocks noChangeAspect="1"/>
          </p:cNvSpPr>
          <p:nvPr/>
        </p:nvSpPr>
        <p:spPr bwMode="auto">
          <a:xfrm>
            <a:off x="6984640" y="35521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8" name="Oval 317"/>
          <p:cNvSpPr>
            <a:spLocks noChangeAspect="1"/>
          </p:cNvSpPr>
          <p:nvPr/>
        </p:nvSpPr>
        <p:spPr bwMode="auto">
          <a:xfrm>
            <a:off x="6876616" y="477625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9" name="Oval 318"/>
          <p:cNvSpPr>
            <a:spLocks noChangeAspect="1"/>
          </p:cNvSpPr>
          <p:nvPr/>
        </p:nvSpPr>
        <p:spPr bwMode="auto">
          <a:xfrm>
            <a:off x="6984640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0" name="Oval 319"/>
          <p:cNvSpPr>
            <a:spLocks noChangeAspect="1"/>
          </p:cNvSpPr>
          <p:nvPr/>
        </p:nvSpPr>
        <p:spPr bwMode="auto">
          <a:xfrm>
            <a:off x="5724488" y="44882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3" name="Oval 322"/>
          <p:cNvSpPr>
            <a:spLocks noChangeAspect="1"/>
          </p:cNvSpPr>
          <p:nvPr/>
        </p:nvSpPr>
        <p:spPr bwMode="auto">
          <a:xfrm>
            <a:off x="7821104" y="434420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6" name="Oval 325"/>
          <p:cNvSpPr>
            <a:spLocks noChangeAspect="1"/>
          </p:cNvSpPr>
          <p:nvPr/>
        </p:nvSpPr>
        <p:spPr bwMode="auto">
          <a:xfrm>
            <a:off x="7308664" y="513629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 bwMode="auto">
          <a:xfrm>
            <a:off x="7164648" y="513629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 bwMode="auto">
          <a:xfrm>
            <a:off x="5724488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 bwMode="auto">
          <a:xfrm>
            <a:off x="7812720" y="31920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 bwMode="auto">
          <a:xfrm>
            <a:off x="6012520" y="312006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 bwMode="auto">
          <a:xfrm>
            <a:off x="7308664" y="3048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4" name="Straight Arrow Connector 343"/>
          <p:cNvCxnSpPr/>
          <p:nvPr/>
        </p:nvCxnSpPr>
        <p:spPr bwMode="auto">
          <a:xfrm flipV="1">
            <a:off x="5148424" y="2111956"/>
            <a:ext cx="0" cy="324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345" name="Straight Arrow Connector 344"/>
          <p:cNvCxnSpPr/>
          <p:nvPr/>
        </p:nvCxnSpPr>
        <p:spPr bwMode="auto">
          <a:xfrm flipV="1">
            <a:off x="5148424" y="5352316"/>
            <a:ext cx="3240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46" name="TextBox 345"/>
          <p:cNvSpPr txBox="1"/>
          <p:nvPr/>
        </p:nvSpPr>
        <p:spPr>
          <a:xfrm>
            <a:off x="4788024" y="21334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8028384" y="52803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 bwMode="auto">
          <a:xfrm>
            <a:off x="5247704" y="28236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 bwMode="auto">
          <a:xfrm>
            <a:off x="5256088" y="26160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 bwMode="auto">
          <a:xfrm>
            <a:off x="5247704" y="30396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 bwMode="auto">
          <a:xfrm>
            <a:off x="5211688" y="321970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 bwMode="auto">
          <a:xfrm>
            <a:off x="5580112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 bwMode="auto">
          <a:xfrm>
            <a:off x="5292080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 bwMode="auto">
          <a:xfrm>
            <a:off x="5884912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 bwMode="auto">
          <a:xfrm>
            <a:off x="6084168" y="236399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 bwMode="auto">
          <a:xfrm>
            <a:off x="6200552" y="25080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Constituído por duas fases: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actualização dos pesos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Inputs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propagam-se para a frente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até à camada de output;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Output observado é comparado com o esperado usando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obtendo o erro;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Erro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propaga-se para trás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desde o output até que todos os neurónios têm um erro associado;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Esse erro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actualiza os pesos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neurónio minimizando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cxnSp>
        <p:nvCxnSpPr>
          <p:cNvPr id="4" name="Conexão recta unidireccional 3"/>
          <p:cNvCxnSpPr/>
          <p:nvPr/>
        </p:nvCxnSpPr>
        <p:spPr bwMode="auto">
          <a:xfrm flipV="1">
            <a:off x="3339356" y="3655696"/>
            <a:ext cx="540000" cy="612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CaixaDeTexto 6"/>
          <p:cNvSpPr txBox="1"/>
          <p:nvPr/>
        </p:nvSpPr>
        <p:spPr>
          <a:xfrm>
            <a:off x="540000" y="4077072"/>
            <a:ext cx="806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44725" indent="-2244725"/>
            <a:r>
              <a:rPr lang="pt-PT" sz="2000" b="1" dirty="0" smtClean="0">
                <a:solidFill>
                  <a:schemeClr val="accent2"/>
                </a:solidFill>
                <a:latin typeface="Humnst777 BT"/>
              </a:rPr>
              <a:t>taxa de aprendizagem</a:t>
            </a:r>
          </a:p>
          <a:p>
            <a:pPr>
              <a:buFontTx/>
              <a:buChar char="-"/>
            </a:pPr>
            <a:r>
              <a:rPr lang="pt-PT" sz="2000" b="1" dirty="0" smtClean="0">
                <a:solidFill>
                  <a:srgbClr val="003E6C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Define a magnitude do ajuste feito no valor de cada peso;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A  magnitude define a velocidade de convergência da rede.</a:t>
            </a:r>
          </a:p>
        </p:txBody>
      </p:sp>
      <p:graphicFrame>
        <p:nvGraphicFramePr>
          <p:cNvPr id="2085891" name="Object 6"/>
          <p:cNvGraphicFramePr>
            <a:graphicFrameLocks noChangeAspect="1"/>
          </p:cNvGraphicFramePr>
          <p:nvPr/>
        </p:nvGraphicFramePr>
        <p:xfrm>
          <a:off x="2627784" y="2379663"/>
          <a:ext cx="38036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76" name="Equation" r:id="rId3" imgW="2184120" imgH="228600" progId="Equation.3">
                  <p:embed/>
                </p:oleObj>
              </mc:Choice>
              <mc:Fallback>
                <p:oleObj name="Equation" r:id="rId3" imgW="2184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379663"/>
                        <a:ext cx="3803650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5892" name="Object 6"/>
          <p:cNvGraphicFramePr>
            <a:graphicFrameLocks noChangeAspect="1"/>
          </p:cNvGraphicFramePr>
          <p:nvPr/>
        </p:nvGraphicFramePr>
        <p:xfrm>
          <a:off x="1983705" y="3356992"/>
          <a:ext cx="51085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77" name="Equation" r:id="rId5" imgW="2933640" imgH="228600" progId="Equation.3">
                  <p:embed/>
                </p:oleObj>
              </mc:Choice>
              <mc:Fallback>
                <p:oleObj name="Equation" r:id="rId5" imgW="2933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705" y="3356992"/>
                        <a:ext cx="5108575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xão recta unidireccional 3"/>
          <p:cNvCxnSpPr>
            <a:stCxn id="21" idx="1"/>
            <a:endCxn id="24" idx="2"/>
          </p:cNvCxnSpPr>
          <p:nvPr/>
        </p:nvCxnSpPr>
        <p:spPr bwMode="auto">
          <a:xfrm flipH="1" flipV="1">
            <a:off x="5529089" y="2744889"/>
            <a:ext cx="1491183" cy="48405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CaixaDeTexto 6"/>
          <p:cNvSpPr txBox="1"/>
          <p:nvPr/>
        </p:nvSpPr>
        <p:spPr>
          <a:xfrm>
            <a:off x="7020272" y="302889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função-custo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737001" y="2420889"/>
            <a:ext cx="1584176" cy="32400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7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Inputs e outputs devem ter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valores entre 0 e 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de neurónios das camadas escondidas influenciam o ajustamento do modelo aos dados: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reduzido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elevado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aprendizagem influencia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convergência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reduzida pode levar a longos tempos de aprendizagem;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elevada pode levar a perda de precisão;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Pesos iniciais influenciam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local de convergência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: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Dificuldades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 dos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minmax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atributos contínuos, variáveis indicadores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dummy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atributos categóricos);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avaliação de modelos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aprendizagem dinâmica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começar elevada e reduzir progressivamente);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Treinar a rede várias vezes 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diferentes valores iniciais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os pesos.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:</a:t>
            </a:r>
            <a:r>
              <a:rPr lang="pt-PT" sz="2800" i="1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Estratégias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tolerante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sem tratamento analítico. 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Parâmetros do modelo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Resultados dependem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robustos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Número de neurónios pode levar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modelo.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320" y="2008659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dados e 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90267"/>
              </p:ext>
            </p:extLst>
          </p:nvPr>
        </p:nvGraphicFramePr>
        <p:xfrm>
          <a:off x="899592" y="2492896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189195"/>
              </p:ext>
            </p:extLst>
          </p:nvPr>
        </p:nvGraphicFramePr>
        <p:xfrm>
          <a:off x="2677871" y="4941168"/>
          <a:ext cx="3789026" cy="80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130" r:id="rId3" imgW="2425700" imgH="508000" progId="Equation.3">
                  <p:embed/>
                </p:oleObj>
              </mc:Choice>
              <mc:Fallback>
                <p:oleObj r:id="rId3" imgW="24257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871" y="4941168"/>
                        <a:ext cx="3789026" cy="802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540320" y="4581128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Utilizando a taxa de aprendizagem </a:t>
            </a:r>
            <a:r>
              <a:rPr lang="el-GR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η</a:t>
            </a:r>
            <a:r>
              <a:rPr lang="pt-PT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= 0.25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função de activação,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540320" y="5661248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descreva uma iteração do algoritmo. O algoritmo convergiu?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79912" y="2420888"/>
            <a:ext cx="4298722" cy="2083301"/>
            <a:chOff x="3779912" y="2420888"/>
            <a:chExt cx="4298722" cy="2083301"/>
          </a:xfrm>
        </p:grpSpPr>
        <p:grpSp>
          <p:nvGrpSpPr>
            <p:cNvPr id="43" name="Group 42"/>
            <p:cNvGrpSpPr/>
            <p:nvPr/>
          </p:nvGrpSpPr>
          <p:grpSpPr>
            <a:xfrm>
              <a:off x="3779912" y="2420888"/>
              <a:ext cx="4298722" cy="2083301"/>
              <a:chOff x="3779912" y="3420497"/>
              <a:chExt cx="4298722" cy="208330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5292080" y="3939773"/>
                <a:ext cx="1584176" cy="1008112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normalizeH="0" baseline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3779912" y="3420497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3779912" y="4162514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3779912" y="4941168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7308304" y="4225451"/>
                <a:ext cx="770330" cy="436755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normalizeH="0" baseline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endParaRPr>
              </a:p>
            </p:txBody>
          </p:sp>
          <p:cxnSp>
            <p:nvCxnSpPr>
              <p:cNvPr id="24" name="Conexão recta unidireccional 21514"/>
              <p:cNvCxnSpPr>
                <a:stCxn id="19" idx="6"/>
                <a:endCxn id="18" idx="1"/>
              </p:cNvCxnSpPr>
              <p:nvPr/>
            </p:nvCxnSpPr>
            <p:spPr bwMode="auto">
              <a:xfrm>
                <a:off x="4355976" y="3701812"/>
                <a:ext cx="1168101" cy="3855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6" name="Conexão recta unidireccional 51"/>
              <p:cNvCxnSpPr>
                <a:stCxn id="20" idx="6"/>
                <a:endCxn id="18" idx="2"/>
              </p:cNvCxnSpPr>
              <p:nvPr/>
            </p:nvCxnSpPr>
            <p:spPr bwMode="auto">
              <a:xfrm>
                <a:off x="4355976" y="4443829"/>
                <a:ext cx="9361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" name="Conexão recta unidireccional 63"/>
              <p:cNvCxnSpPr>
                <a:stCxn id="21" idx="6"/>
                <a:endCxn id="18" idx="3"/>
              </p:cNvCxnSpPr>
              <p:nvPr/>
            </p:nvCxnSpPr>
            <p:spPr bwMode="auto">
              <a:xfrm flipV="1">
                <a:off x="4355976" y="4800250"/>
                <a:ext cx="1168101" cy="42223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6" name="Conexão recta unidireccional 72"/>
              <p:cNvCxnSpPr>
                <a:stCxn id="18" idx="6"/>
                <a:endCxn id="22" idx="2"/>
              </p:cNvCxnSpPr>
              <p:nvPr/>
            </p:nvCxnSpPr>
            <p:spPr bwMode="auto">
              <a:xfrm>
                <a:off x="6876256" y="4443829"/>
                <a:ext cx="432048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53" name="Text Box 13"/>
            <p:cNvSpPr txBox="1">
              <a:spLocks noChangeArrowheads="1"/>
            </p:cNvSpPr>
            <p:nvPr/>
          </p:nvSpPr>
          <p:spPr bwMode="auto">
            <a:xfrm>
              <a:off x="4716016" y="2564904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-1.5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4788409" y="3604954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0.5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  <p:sp>
          <p:nvSpPr>
            <p:cNvPr id="55" name="Text Box 13"/>
            <p:cNvSpPr txBox="1">
              <a:spLocks noChangeArrowheads="1"/>
            </p:cNvSpPr>
            <p:nvPr/>
          </p:nvSpPr>
          <p:spPr bwMode="auto">
            <a:xfrm>
              <a:off x="4572385" y="3100898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0.5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18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62" name="Picture 2" descr="C:\Users\joao.lopes\Documents\Projects\2019\2019.08.13_formacao_DAA2019\images\rapidminer_7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52968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caret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NeuralNetTools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"../data/ripley-set.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"1"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 testing set by hold out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floor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:n,size=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n_test,replace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[-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settings for artificial neural network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0.3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 decay 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grid1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,decay=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train1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tuneGrid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=grid1,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space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explore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Accuracy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evaluate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,trace=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train1$bestTune[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nodes in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hidden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Neural Network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nn_size,decay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nn_decay,maxit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1602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plotnet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mod,cex_val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0.7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,circle_cex=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olden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mod,bar_plot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raw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curse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of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dimensionality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7601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variáveis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informação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 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espaço a explorar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9992" y="5760000"/>
            <a:ext cx="410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Y. Bengio (2008) “CurseDimensionality.jpg”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2176002" name="Picture 2" descr="C:\Users\joao.lopes\Documents\Projects\2017.06.21_IDM2017\images\CurseDimensiona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141" y="2315686"/>
            <a:ext cx="3473291" cy="3417570"/>
          </a:xfrm>
          <a:prstGeom prst="rect">
            <a:avLst/>
          </a:prstGeom>
          <a:noFill/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baseiam na construção de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óptimo (ou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com o objetivo de separar 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classes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 com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maior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margem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possível;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utilizado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categorizações lineares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mas também permite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classificações não-lineares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Tanto permite modelos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(usando conjuntos de testes) como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não-supervisionados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(formando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clusters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naturais);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Em termos geométricos pode ser visto como a procura de um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separa um atributo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categórico binário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separação completa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hard-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só é possível se o conjunto de treino for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linearmente separável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Escolhe, de entre um número infinito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aquele que faz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separação máxima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duas classes;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 caso de não haver separação linear pode-se usar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ainda assim se encontrar a separação incompleta máxima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soft-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existe um único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bem definindo.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200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4104456" cy="353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187624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3.31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5724128" y="3284984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724128" y="2780928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5724128" y="3789040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6300192" y="2564904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hiperplano</a:t>
            </a:r>
            <a:endParaRPr lang="en-US" sz="1600" dirty="0">
              <a:latin typeface="Humnst777 B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0192" y="3573016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vectores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de suporte</a:t>
            </a:r>
            <a:endParaRPr lang="en-US" sz="1600" dirty="0">
              <a:latin typeface="Humnst777 B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0192" y="3090446"/>
            <a:ext cx="938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margem</a:t>
            </a:r>
            <a:endParaRPr lang="en-US" sz="1600" dirty="0">
              <a:latin typeface="Humnst777 BT"/>
            </a:endParaRP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117" name="Picture 5" descr="C:\Users\joao.lopes\Documents\Projects\2019\2019.08.13_formacao_DAA2019\images\svm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78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212" name="Picture 4" descr="C:\Users\joao.lopes\Documents\Projects\2019\2019.08.13_formacao_DAA2019\images\svm_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maioria dos problemas reais não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possível separar as classes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linearmente;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Usa-se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fronteiras locais (e.g.  Gaussiano,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Epanechnikov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Polinomial, Radial)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91014" name="Picture 6" descr="C:\Users\joao.lopes\Downloads\Kernel_Machin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705572"/>
            <a:ext cx="4762500" cy="21717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670612" y="5898758"/>
            <a:ext cx="3789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Alisneaky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 (2011) “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Kernel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Machine.png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”</a:t>
            </a:r>
            <a:endParaRPr lang="en-US" sz="1600" dirty="0">
              <a:latin typeface="Humnst777 BT"/>
            </a:endParaRPr>
          </a:p>
        </p:txBody>
      </p:sp>
      <p:pic>
        <p:nvPicPr>
          <p:cNvPr id="2162690" name="Picture 2" descr="C:\Users\joao.lopes\Documents\Projects\2017.06.21_IDM2017\images\pic_decisiontree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717032"/>
            <a:ext cx="1920240" cy="164592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611560" y="537321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epanechnikov</a:t>
            </a:r>
            <a:r>
              <a:rPr lang="pt-PT" sz="1600" dirty="0" smtClean="0">
                <a:solidFill>
                  <a:srgbClr val="FF0000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kernel</a:t>
            </a:r>
            <a:endParaRPr lang="en-US" sz="1600" dirty="0">
              <a:solidFill>
                <a:srgbClr val="FF0000"/>
              </a:solidFill>
              <a:latin typeface="Humnst777 BT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236" name="Picture 4" descr="C:\Users\joao.lopes\Documents\Projects\2019\2019.08.13_formacao_DAA2019\images\svm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91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hiper-plano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/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140" name="Picture 4" descr="C:\Users\joao.lopes\Documents\Projects\2019\2019.08.13_formacao_DAA2019\images\svm_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03648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64" name="Picture 4" descr="C:\Users\joao.lopes\Documents\Projects\2019\2019.08.13_formacao_DAA2019\images\svm_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11363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8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188" name="Picture 4" descr="C:\Users\joao.lopes\Documents\Projects\2019\2019.08.13_formacao_DAA2019\images\svm_6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hiper-plano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/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57319</TotalTime>
  <Words>8850</Words>
  <Application>Microsoft Office PowerPoint</Application>
  <PresentationFormat>On-screen Show (4:3)</PresentationFormat>
  <Paragraphs>2052</Paragraphs>
  <Slides>161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161</vt:i4>
      </vt:variant>
    </vt:vector>
  </HeadingPairs>
  <TitlesOfParts>
    <vt:vector size="165" baseType="lpstr">
      <vt:lpstr>Default Design</vt:lpstr>
      <vt:lpstr>Equação</vt:lpstr>
      <vt:lpstr>Equation</vt:lpstr>
      <vt:lpstr>Equation.3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Sollari Lopes</cp:lastModifiedBy>
  <cp:revision>2838</cp:revision>
  <dcterms:created xsi:type="dcterms:W3CDTF">2004-01-14T16:14:16Z</dcterms:created>
  <dcterms:modified xsi:type="dcterms:W3CDTF">2019-12-09T19:58:18Z</dcterms:modified>
</cp:coreProperties>
</file>